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38" r:id="rId3"/>
    <p:sldId id="310" r:id="rId4"/>
    <p:sldId id="339" r:id="rId5"/>
    <p:sldId id="260" r:id="rId6"/>
    <p:sldId id="337" r:id="rId7"/>
    <p:sldId id="309" r:id="rId8"/>
    <p:sldId id="328" r:id="rId9"/>
    <p:sldId id="334" r:id="rId10"/>
    <p:sldId id="335" r:id="rId11"/>
    <p:sldId id="333" r:id="rId12"/>
    <p:sldId id="336" r:id="rId13"/>
    <p:sldId id="320" r:id="rId14"/>
    <p:sldId id="323" r:id="rId15"/>
    <p:sldId id="324" r:id="rId16"/>
    <p:sldId id="325" r:id="rId17"/>
    <p:sldId id="298" r:id="rId18"/>
    <p:sldId id="304" r:id="rId19"/>
    <p:sldId id="257" r:id="rId20"/>
    <p:sldId id="322" r:id="rId21"/>
    <p:sldId id="262" r:id="rId22"/>
    <p:sldId id="327" r:id="rId23"/>
    <p:sldId id="300" r:id="rId24"/>
    <p:sldId id="301" r:id="rId25"/>
    <p:sldId id="305" r:id="rId26"/>
    <p:sldId id="306" r:id="rId27"/>
    <p:sldId id="30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/ Objectives" id="{F74955DD-687B-49C4-B540-044C4B691490}">
          <p14:sldIdLst>
            <p14:sldId id="302"/>
            <p14:sldId id="338"/>
            <p14:sldId id="310"/>
          </p14:sldIdLst>
        </p14:section>
        <p14:section name="Approach" id="{509E8C41-F450-428E-BD2A-3D06EC339F9A}">
          <p14:sldIdLst>
            <p14:sldId id="339"/>
          </p14:sldIdLst>
        </p14:section>
        <p14:section name="Essential things the audience needs to know" id="{416C0E73-7F6F-48FF-9E9F-3CE5521EDB18}">
          <p14:sldIdLst>
            <p14:sldId id="260"/>
            <p14:sldId id="337"/>
          </p14:sldIdLst>
        </p14:section>
        <p14:section name="Project Management / Design" id="{80226C75-E9C8-43BD-8F4D-4F09572D9E2B}">
          <p14:sldIdLst>
            <p14:sldId id="309"/>
          </p14:sldIdLst>
        </p14:section>
        <p14:section name="Detection" id="{2EBCF47A-F02A-4616-A9E9-6B1224BCAD00}">
          <p14:sldIdLst>
            <p14:sldId id="328"/>
          </p14:sldIdLst>
        </p14:section>
        <p14:section name="Positioning" id="{F6567735-1B19-4196-8096-22118CB86E0D}">
          <p14:sldIdLst>
            <p14:sldId id="334"/>
            <p14:sldId id="335"/>
            <p14:sldId id="333"/>
            <p14:sldId id="336"/>
            <p14:sldId id="320"/>
            <p14:sldId id="323"/>
            <p14:sldId id="324"/>
            <p14:sldId id="325"/>
          </p14:sldIdLst>
        </p14:section>
        <p14:section name="Calculating Skill" id="{DE3DF63B-16F4-4865-A26E-BA6BF05BA037}">
          <p14:sldIdLst>
            <p14:sldId id="298"/>
            <p14:sldId id="304"/>
          </p14:sldIdLst>
        </p14:section>
        <p14:section name="Calculating Expected Value" id="{3FF2D351-6A24-42D0-8CDD-29BFC4B18A2E}">
          <p14:sldIdLst>
            <p14:sldId id="257"/>
            <p14:sldId id="322"/>
            <p14:sldId id="262"/>
            <p14:sldId id="327"/>
            <p14:sldId id="300"/>
          </p14:sldIdLst>
        </p14:section>
        <p14:section name="Calculating Strategy" id="{CF2F9D47-D26A-46BD-8EAB-8C9DB8AC0A51}">
          <p14:sldIdLst>
            <p14:sldId id="301"/>
          </p14:sldIdLst>
        </p14:section>
        <p14:section name="Evaluation" id="{703DD86A-CBF8-4141-BE1A-9E55CABC100E}">
          <p14:sldIdLst>
            <p14:sldId id="305"/>
          </p14:sldIdLst>
        </p14:section>
        <p14:section name="Demo" id="{F9CD0AD3-976C-4DB2-B8F7-EC22237978EC}">
          <p14:sldIdLst>
            <p14:sldId id="306"/>
          </p14:sldIdLst>
        </p14:section>
        <p14:section name="Conclusions" id="{13DD050D-5F2E-46AD-97F4-F68647967135}">
          <p14:sldIdLst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F9DFBC"/>
    <a:srgbClr val="309F6A"/>
    <a:srgbClr val="282C34"/>
    <a:srgbClr val="E32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2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3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43DF-C3F8-D378-5CC8-13CFCF664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8526A-5C52-9588-70C0-7CA365BB4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6B19C-52B1-21DA-9A4A-3A2B4109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4BC9D-A990-EFFF-B776-C18E48FB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9389-B653-CE4C-92A2-35A8F7D9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03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D3DD-2C91-DF1A-B7A4-6A622B0A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755E4-24BD-1187-AB1C-109667D1D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420-09E3-42C2-659D-4FD0DB53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2118-1E01-DB5D-14F1-2258064D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13E7D-A7DD-B9FA-B66C-D880A339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04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319B9-245D-C915-8F91-A18B05E43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710BC-0106-B7BC-BDC9-3FC532557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E9FCF-9E27-0A3D-F4F1-B6610674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98110-2817-3DE5-5344-2815E04F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1D693-A0C4-3E76-89FF-1B89C596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15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F823-CD53-33CD-40F6-51B9E2C1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83105-6017-7EEC-806C-2E9319453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8E00-A9DC-D7A8-9F7C-5174940C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6F8C-921B-70FC-4F73-657A334A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E798-47A6-E845-0B24-C529A08E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6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1655-3A2B-C73B-CBD4-CD0887E6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07E6-EBB0-9E6C-0DDF-AC7E3961E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F70FC-0903-15D0-0A48-8D42142B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CE95E-DEDB-03C1-87C1-3A6DFBD7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AEC5E-2758-F39C-13F3-4681FF71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5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2EC8-2FFF-F300-3F6D-7F581C75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5291-7C12-4AE4-050C-33B00E52C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40910-16BA-41D9-3270-983FC9A05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F0B0E-69E3-9BB3-9ED1-A37F4790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3C67-2D4B-4C1E-D1E6-3B744AB9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DB683-9BE5-C69A-75EB-849E4D03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81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6937-A9FD-AA04-4BE3-2CC908D6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E6093-1A8D-7F7F-EBFE-68187E90C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17DDE-1679-6B68-697B-DA6A2464E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89769-6B9B-890D-5F3D-791727605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AEE60-2927-4522-0745-41F230EAD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312D9-A3F9-9B15-4C28-37AE4217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AC41A-4602-5566-556C-F302E4EA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C50FC-E0C6-675A-480A-924E9856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9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EDA1-87C6-1488-9F11-95260F92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8DF0E-6A75-7118-9613-962DFCD4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E0F52-0B2F-4003-E058-265CDAE6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0947B-49CD-7A59-F808-9005EBEB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9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3659C-3397-2EA6-3180-CD630EE8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5E97E-AF6E-9673-D6D4-EE4E035A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B577B-80FF-BD37-D532-40596A8A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5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92A2-0A98-2CD8-44A8-219D6BA6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396FD-1C64-ACBB-8944-A98D8FCB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AAFD7-0E9A-0627-3D83-864E6FDBB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73F1B-5FDB-20C6-CF69-7AA51B34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F1A33-7D23-9A6C-2394-8DE17214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B4DEA-C23F-D498-1E67-1BF58DB7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377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BACF-BEB5-1F76-A607-2FD3C16F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1F743-B2E1-7484-26FF-98CBA0C77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3DFD6-3863-B2D3-A27E-C675954A7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A5C70-1866-1519-165D-958381CF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4C1CC-3BB6-41A4-F054-109E6013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5898A-0F2A-F0B0-2B1F-02C36DA6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36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8A00C-0CAA-369E-6036-21604BDE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36CB-7BE5-79AB-0AA9-8996B43CA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F194-5E75-6076-04E3-F2166F2A5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DCFA90-F3F3-4E16-BC36-CA280B8C85ED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BC3C8-EFE7-7373-EFA4-B4A301589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9241-C792-6DB5-A214-BD04B5DB3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828A86-02B6-4C42-94ED-E609CC199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32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284B6BA-34A8-66DD-962D-DA18DA48148C}"/>
              </a:ext>
            </a:extLst>
          </p:cNvPr>
          <p:cNvGrpSpPr/>
          <p:nvPr/>
        </p:nvGrpSpPr>
        <p:grpSpPr>
          <a:xfrm>
            <a:off x="-2" y="0"/>
            <a:ext cx="12192003" cy="6858000"/>
            <a:chOff x="-2" y="-134735"/>
            <a:chExt cx="12192003" cy="6992735"/>
          </a:xfrm>
        </p:grpSpPr>
        <p:pic>
          <p:nvPicPr>
            <p:cNvPr id="6" name="Picture 5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FAF29527-887B-CE35-C6F0-009D341F2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5" y="5653088"/>
              <a:ext cx="6078895" cy="1204912"/>
            </a:xfrm>
            <a:prstGeom prst="rect">
              <a:avLst/>
            </a:prstGeom>
          </p:spPr>
        </p:pic>
        <p:pic>
          <p:nvPicPr>
            <p:cNvPr id="7" name="Picture 6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C9E828F-0063-DF73-A32B-C7BCE149F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653088"/>
              <a:ext cx="6078895" cy="1204912"/>
            </a:xfrm>
            <a:prstGeom prst="rect">
              <a:avLst/>
            </a:prstGeom>
          </p:spPr>
        </p:pic>
        <p:pic>
          <p:nvPicPr>
            <p:cNvPr id="8" name="Picture 7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FB295EF8-74C0-33FC-6DB4-265D7AC5E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5"/>
            <a:stretch/>
          </p:blipFill>
          <p:spPr>
            <a:xfrm>
              <a:off x="-2" y="4530725"/>
              <a:ext cx="4051302" cy="1204912"/>
            </a:xfrm>
            <a:prstGeom prst="rect">
              <a:avLst/>
            </a:prstGeom>
          </p:spPr>
        </p:pic>
        <p:pic>
          <p:nvPicPr>
            <p:cNvPr id="9" name="Picture 8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2DB4C71F-0DD3-6D74-D564-55634D8AD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300" y="4530725"/>
              <a:ext cx="6078895" cy="1204912"/>
            </a:xfrm>
            <a:prstGeom prst="rect">
              <a:avLst/>
            </a:prstGeom>
          </p:spPr>
        </p:pic>
        <p:pic>
          <p:nvPicPr>
            <p:cNvPr id="10" name="Picture 9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88E88D20-AB5B-3C34-B6D4-8F610AE86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83"/>
            <a:stretch/>
          </p:blipFill>
          <p:spPr>
            <a:xfrm>
              <a:off x="10130195" y="4429919"/>
              <a:ext cx="2061805" cy="1204912"/>
            </a:xfrm>
            <a:prstGeom prst="rect">
              <a:avLst/>
            </a:prstGeom>
          </p:spPr>
        </p:pic>
        <p:pic>
          <p:nvPicPr>
            <p:cNvPr id="11" name="Picture 10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0DADD82D-0A8D-6E3B-84B2-F655FADA9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83"/>
            <a:stretch/>
          </p:blipFill>
          <p:spPr>
            <a:xfrm>
              <a:off x="-1" y="3473849"/>
              <a:ext cx="2061806" cy="1204912"/>
            </a:xfrm>
            <a:prstGeom prst="rect">
              <a:avLst/>
            </a:prstGeom>
          </p:spPr>
        </p:pic>
        <p:pic>
          <p:nvPicPr>
            <p:cNvPr id="12" name="Picture 11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1382EAA-C1D9-2D66-7427-96172D4F8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805" y="3473849"/>
              <a:ext cx="6078895" cy="1204912"/>
            </a:xfrm>
            <a:prstGeom prst="rect">
              <a:avLst/>
            </a:prstGeom>
          </p:spPr>
        </p:pic>
        <p:pic>
          <p:nvPicPr>
            <p:cNvPr id="13" name="Picture 12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BCA6F71-9214-E67A-1E4B-6F96D0C04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55"/>
            <a:stretch/>
          </p:blipFill>
          <p:spPr>
            <a:xfrm>
              <a:off x="8140701" y="3373043"/>
              <a:ext cx="4051300" cy="1204912"/>
            </a:xfrm>
            <a:prstGeom prst="rect">
              <a:avLst/>
            </a:prstGeom>
          </p:spPr>
        </p:pic>
        <p:pic>
          <p:nvPicPr>
            <p:cNvPr id="14" name="Picture 13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C48C26F7-0AF0-AF9B-82B4-F3F74CDE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0" y="2224088"/>
              <a:ext cx="6078895" cy="1204912"/>
            </a:xfrm>
            <a:prstGeom prst="rect">
              <a:avLst/>
            </a:prstGeom>
          </p:spPr>
        </p:pic>
        <p:pic>
          <p:nvPicPr>
            <p:cNvPr id="15" name="Picture 14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A7034960-AF53-98D9-82DE-45C2F403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105" y="2224088"/>
              <a:ext cx="6078895" cy="1204912"/>
            </a:xfrm>
            <a:prstGeom prst="rect">
              <a:avLst/>
            </a:prstGeom>
          </p:spPr>
        </p:pic>
        <p:pic>
          <p:nvPicPr>
            <p:cNvPr id="16" name="Picture 15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328E1E8B-6678-DC2B-BA9E-B93937716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5"/>
            <a:stretch/>
          </p:blipFill>
          <p:spPr>
            <a:xfrm>
              <a:off x="-1" y="1022947"/>
              <a:ext cx="4051301" cy="1204912"/>
            </a:xfrm>
            <a:prstGeom prst="rect">
              <a:avLst/>
            </a:prstGeom>
          </p:spPr>
        </p:pic>
        <p:pic>
          <p:nvPicPr>
            <p:cNvPr id="17" name="Picture 16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783225B-9FD6-076D-D5C3-CF836FCA1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300" y="1022947"/>
              <a:ext cx="6078895" cy="1204912"/>
            </a:xfrm>
            <a:prstGeom prst="rect">
              <a:avLst/>
            </a:prstGeom>
          </p:spPr>
        </p:pic>
        <p:pic>
          <p:nvPicPr>
            <p:cNvPr id="18" name="Picture 17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4AC47C07-39F8-D190-2B9E-2A62CB4F7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83"/>
            <a:stretch/>
          </p:blipFill>
          <p:spPr>
            <a:xfrm>
              <a:off x="10130195" y="922141"/>
              <a:ext cx="2061805" cy="1204912"/>
            </a:xfrm>
            <a:prstGeom prst="rect">
              <a:avLst/>
            </a:prstGeom>
          </p:spPr>
        </p:pic>
        <p:pic>
          <p:nvPicPr>
            <p:cNvPr id="19" name="Picture 18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0722C66-1544-AA2A-81B1-7F32E068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83"/>
            <a:stretch/>
          </p:blipFill>
          <p:spPr>
            <a:xfrm>
              <a:off x="-1" y="-33929"/>
              <a:ext cx="2061806" cy="1204912"/>
            </a:xfrm>
            <a:prstGeom prst="rect">
              <a:avLst/>
            </a:prstGeom>
          </p:spPr>
        </p:pic>
        <p:pic>
          <p:nvPicPr>
            <p:cNvPr id="20" name="Picture 19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C232C1B4-58A3-3B0C-B68D-05642E24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805" y="-33929"/>
              <a:ext cx="6078895" cy="1204912"/>
            </a:xfrm>
            <a:prstGeom prst="rect">
              <a:avLst/>
            </a:prstGeom>
          </p:spPr>
        </p:pic>
        <p:pic>
          <p:nvPicPr>
            <p:cNvPr id="21" name="Picture 20" descr="A pair of arrow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BD833DDE-060B-A9D1-19F9-D706FF7BD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55"/>
            <a:stretch/>
          </p:blipFill>
          <p:spPr>
            <a:xfrm>
              <a:off x="8140701" y="-134735"/>
              <a:ext cx="4051300" cy="12049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ACAE08-9683-AC0B-F413-203353E98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595" y="622300"/>
            <a:ext cx="8136810" cy="2887663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r>
              <a:rPr lang="en-GB" sz="4800" b="1" i="0" dirty="0">
                <a:solidFill>
                  <a:srgbClr val="38383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Automated Darts Scoring and Intelligent Shot Recommendation System</a:t>
            </a:r>
            <a:endParaRPr lang="en-GB" sz="4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7B32B-E3F3-425A-3408-78BC082E9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0" y="3440190"/>
            <a:ext cx="8229600" cy="703185"/>
          </a:xfrm>
          <a:solidFill>
            <a:schemeClr val="bg1"/>
          </a:solidFill>
        </p:spPr>
        <p:txBody>
          <a:bodyPr anchor="t"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Alfred Carpenter</a:t>
            </a:r>
          </a:p>
        </p:txBody>
      </p:sp>
    </p:spTree>
    <p:extLst>
      <p:ext uri="{BB962C8B-B14F-4D97-AF65-F5344CB8AC3E}">
        <p14:creationId xmlns:p14="http://schemas.microsoft.com/office/powerpoint/2010/main" val="260024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E8D9A-1783-3FF4-E112-A6F912135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5AA26-FC9D-86E5-79E7-CF8E70CF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92C7A8-F468-2727-6F24-FB6B4B520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Using the detection algorithm previously discussed, we can detect the coordinate of the dart tip within the image.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E2080-8ACE-80EB-9783-709C73B4EC48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2B7EDF29-5DF2-FB46-B11C-412D39D65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4F23ED7E-EAC8-E19C-6AA9-D4475595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F0727-EBC6-3146-C22A-BCD0F8BBC27C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DFC72A-6897-F389-74CE-D6702F68FEA2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61E275-3C5C-C976-7977-93AA6453E3AB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75E250-D8B7-50D5-8065-5EB54803E8C3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02EC57-9CBE-C064-247E-8580F59D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6"/>
          <a:stretch/>
        </p:blipFill>
        <p:spPr>
          <a:xfrm>
            <a:off x="926041" y="2002056"/>
            <a:ext cx="4950727" cy="324018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30" name="Cross 29">
            <a:extLst>
              <a:ext uri="{FF2B5EF4-FFF2-40B4-BE49-F238E27FC236}">
                <a16:creationId xmlns:a16="http://schemas.microsoft.com/office/drawing/2014/main" id="{F5832767-5F5B-E49E-A718-F48A44359ACD}"/>
              </a:ext>
            </a:extLst>
          </p:cNvPr>
          <p:cNvSpPr/>
          <p:nvPr/>
        </p:nvSpPr>
        <p:spPr>
          <a:xfrm rot="2902603">
            <a:off x="2965538" y="3774422"/>
            <a:ext cx="284656" cy="284656"/>
          </a:xfrm>
          <a:prstGeom prst="plus">
            <a:avLst>
              <a:gd name="adj" fmla="val 45288"/>
            </a:avLst>
          </a:prstGeom>
          <a:solidFill>
            <a:srgbClr val="FFFF00"/>
          </a:solidFill>
          <a:ln w="12700">
            <a:solidFill>
              <a:srgbClr val="309F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D44713-7947-9540-3469-C5B85D553D57}"/>
              </a:ext>
            </a:extLst>
          </p:cNvPr>
          <p:cNvCxnSpPr>
            <a:cxnSpLocks/>
          </p:cNvCxnSpPr>
          <p:nvPr/>
        </p:nvCxnSpPr>
        <p:spPr>
          <a:xfrm flipV="1">
            <a:off x="809625" y="3298825"/>
            <a:ext cx="4343400" cy="3138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FD6498-A59C-C665-D5E8-868E3B7BE256}"/>
              </a:ext>
            </a:extLst>
          </p:cNvPr>
          <p:cNvCxnSpPr>
            <a:cxnSpLocks/>
          </p:cNvCxnSpPr>
          <p:nvPr/>
        </p:nvCxnSpPr>
        <p:spPr>
          <a:xfrm flipV="1">
            <a:off x="809625" y="1289050"/>
            <a:ext cx="847725" cy="514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B4F5AC3-5220-FE36-BDD9-724B4013AFC0}"/>
              </a:ext>
            </a:extLst>
          </p:cNvPr>
          <p:cNvSpPr/>
          <p:nvPr/>
        </p:nvSpPr>
        <p:spPr>
          <a:xfrm>
            <a:off x="830804" y="5762625"/>
            <a:ext cx="749099" cy="4875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9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621-D020-8CED-18E4-1F87A3A3D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9EB727-E87F-9F4C-A6C8-420BD741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Positioning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0B271E-8826-4BC7-06B3-1014F13DA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Consider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coordinate of the detected point.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0B271E-8826-4BC7-06B3-1014F13DA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2"/>
                <a:stretch>
                  <a:fillRect l="-2317" t="-2381" r="-35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F18DCA9-0DB5-D0C1-2BCA-6FE2B88C1B81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147C260C-7343-B9EB-8B9F-34EE1F47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B7F6AE98-8962-0F73-A561-156B7BAA5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FDFA80-5BB4-389B-7CCF-728A6C902E49}"/>
                </a:ext>
              </a:extLst>
            </p:cNvPr>
            <p:cNvCxnSpPr>
              <a:cxnSpLocks/>
            </p:cNvCxnSpPr>
            <p:nvPr/>
          </p:nvCxnSpPr>
          <p:spPr>
            <a:xfrm rot="1620000" flipV="1">
              <a:off x="4689865" y="2527300"/>
              <a:ext cx="2262960" cy="1486240"/>
            </a:xfrm>
            <a:prstGeom prst="line">
              <a:avLst/>
            </a:prstGeom>
            <a:ln>
              <a:solidFill>
                <a:srgbClr val="1E90F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BF2F26-B547-99E3-1B55-8D1FFD7178AF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AE8C52-BC9E-33F2-B6CB-CD1162E80C85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7E286B-824F-74DE-342E-3F51170FC49C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A32A76-3A1A-0044-4924-5367CB0E165A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3C1172-11F3-C58A-CE03-09E227035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66"/>
          <a:stretch/>
        </p:blipFill>
        <p:spPr>
          <a:xfrm>
            <a:off x="926041" y="2002056"/>
            <a:ext cx="4950727" cy="324018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DB3703-AEAD-213D-269C-F1F2F8FB3328}"/>
              </a:ext>
            </a:extLst>
          </p:cNvPr>
          <p:cNvCxnSpPr>
            <a:cxnSpLocks/>
          </p:cNvCxnSpPr>
          <p:nvPr/>
        </p:nvCxnSpPr>
        <p:spPr>
          <a:xfrm>
            <a:off x="3107866" y="2129112"/>
            <a:ext cx="0" cy="2665699"/>
          </a:xfrm>
          <a:prstGeom prst="line">
            <a:avLst/>
          </a:prstGeom>
          <a:ln w="28575">
            <a:solidFill>
              <a:srgbClr val="309F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8AB73F-1C50-5685-E0FD-0791534EE1F8}"/>
              </a:ext>
            </a:extLst>
          </p:cNvPr>
          <p:cNvCxnSpPr>
            <a:cxnSpLocks/>
          </p:cNvCxnSpPr>
          <p:nvPr/>
        </p:nvCxnSpPr>
        <p:spPr>
          <a:xfrm flipV="1">
            <a:off x="2791192" y="4854105"/>
            <a:ext cx="393905" cy="25316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isometricTopUp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ross 30">
            <a:extLst>
              <a:ext uri="{FF2B5EF4-FFF2-40B4-BE49-F238E27FC236}">
                <a16:creationId xmlns:a16="http://schemas.microsoft.com/office/drawing/2014/main" id="{DC765B59-E8BA-0B8C-F00A-E1F5126D2BC3}"/>
              </a:ext>
            </a:extLst>
          </p:cNvPr>
          <p:cNvSpPr/>
          <p:nvPr/>
        </p:nvSpPr>
        <p:spPr>
          <a:xfrm rot="2902603">
            <a:off x="2965538" y="3774422"/>
            <a:ext cx="284656" cy="284656"/>
          </a:xfrm>
          <a:prstGeom prst="plus">
            <a:avLst>
              <a:gd name="adj" fmla="val 45288"/>
            </a:avLst>
          </a:prstGeom>
          <a:solidFill>
            <a:srgbClr val="FFFF00"/>
          </a:solidFill>
          <a:ln w="12700">
            <a:solidFill>
              <a:srgbClr val="309F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628EB9-CAC8-93D7-1A43-8EED36E1A97F}"/>
              </a:ext>
            </a:extLst>
          </p:cNvPr>
          <p:cNvCxnSpPr>
            <a:cxnSpLocks/>
          </p:cNvCxnSpPr>
          <p:nvPr/>
        </p:nvCxnSpPr>
        <p:spPr>
          <a:xfrm flipV="1">
            <a:off x="809625" y="3298825"/>
            <a:ext cx="4343400" cy="3138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C195B9-EB88-A11C-FC5E-A9F951CBC836}"/>
              </a:ext>
            </a:extLst>
          </p:cNvPr>
          <p:cNvCxnSpPr>
            <a:cxnSpLocks/>
          </p:cNvCxnSpPr>
          <p:nvPr/>
        </p:nvCxnSpPr>
        <p:spPr>
          <a:xfrm flipV="1">
            <a:off x="809625" y="1289050"/>
            <a:ext cx="847725" cy="514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D06EB30-850B-C38F-A7EB-4AFB41212017}"/>
              </a:ext>
            </a:extLst>
          </p:cNvPr>
          <p:cNvSpPr/>
          <p:nvPr/>
        </p:nvSpPr>
        <p:spPr>
          <a:xfrm>
            <a:off x="830804" y="5762625"/>
            <a:ext cx="749099" cy="4875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3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A344C-DEEF-00A0-0F37-ECB2FAD2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6AEFC8-3E24-D30A-7ADE-10D320D5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7CFF5-D2D5-C93C-73C6-3645BA143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As we are only considering the x coordinate from the image, we can simplify the diagram to be in 2 dimensions</a:t>
            </a:r>
          </a:p>
          <a:p>
            <a:pPr marL="0" indent="0">
              <a:buNone/>
            </a:pPr>
            <a:r>
              <a:rPr lang="en-GB" dirty="0"/>
              <a:t>Angle can be calculated by 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38FBC0-15AF-A8C5-8CC9-EE60ECCCD7A5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BA80A554-1DE5-F82D-BCAF-0C9B3846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2D4039CC-7513-3AD1-33F9-96DF35FA1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ED14709-AF38-7E14-3D2C-62A0CF7FA97E}"/>
                </a:ext>
              </a:extLst>
            </p:cNvPr>
            <p:cNvCxnSpPr>
              <a:cxnSpLocks/>
            </p:cNvCxnSpPr>
            <p:nvPr/>
          </p:nvCxnSpPr>
          <p:spPr>
            <a:xfrm rot="1620000" flipV="1">
              <a:off x="4689865" y="2527300"/>
              <a:ext cx="2262960" cy="1486240"/>
            </a:xfrm>
            <a:prstGeom prst="line">
              <a:avLst/>
            </a:prstGeom>
            <a:ln>
              <a:solidFill>
                <a:srgbClr val="1E90F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13B759-4972-EFED-8B2A-84B040DE8726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2125380-57D7-4470-11D4-C6D0BE00897E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E25ED9-7543-0869-E062-EC537BD74937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1AB517-C42F-E3D1-E273-1A5E9B34ADEF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689438-4076-0477-31A8-4FB038DED873}"/>
              </a:ext>
            </a:extLst>
          </p:cNvPr>
          <p:cNvCxnSpPr>
            <a:cxnSpLocks/>
          </p:cNvCxnSpPr>
          <p:nvPr/>
        </p:nvCxnSpPr>
        <p:spPr>
          <a:xfrm flipV="1">
            <a:off x="2791192" y="4854105"/>
            <a:ext cx="393905" cy="25316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isometricTopUp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D3BE9-397F-D1D6-2940-92744552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0D31C1-464F-7E73-38F2-1B8D5FF12527}"/>
              </a:ext>
            </a:extLst>
          </p:cNvPr>
          <p:cNvGrpSpPr/>
          <p:nvPr/>
        </p:nvGrpSpPr>
        <p:grpSpPr>
          <a:xfrm>
            <a:off x="992221" y="1375040"/>
            <a:ext cx="4766553" cy="5288407"/>
            <a:chOff x="4168087" y="1428434"/>
            <a:chExt cx="3617597" cy="4013661"/>
          </a:xfrm>
          <a:scene3d>
            <a:camera prst="orthographicFront">
              <a:rot lat="0" lon="0" rev="0"/>
            </a:camera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1F49B815-2C73-CF45-C62C-0712836A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CD713428-7FA7-6A52-52D6-617D7F59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8BB3EF-E402-61E2-1945-C6471FEB6BFA}"/>
                </a:ext>
              </a:extLst>
            </p:cNvPr>
            <p:cNvCxnSpPr>
              <a:cxnSpLocks/>
            </p:cNvCxnSpPr>
            <p:nvPr/>
          </p:nvCxnSpPr>
          <p:spPr>
            <a:xfrm rot="1620000" flipV="1">
              <a:off x="4689865" y="2527300"/>
              <a:ext cx="2262960" cy="1486240"/>
            </a:xfrm>
            <a:prstGeom prst="line">
              <a:avLst/>
            </a:prstGeom>
            <a:ln>
              <a:solidFill>
                <a:srgbClr val="1E90F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E36949-CB95-8AB3-6F07-A868FAA8AA3C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2AD061-A1E8-F780-1EB0-DA7AE3A3AEF4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10CB24-AEAB-CDC5-3B59-A995E7908CBC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028444-176A-CA29-A21E-DD8666002666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674C9B1-BFB7-7AAE-DC8D-529AE7BC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3E8E6-6564-B42A-0F3D-9F607C59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2D this is what the diagram looks like</a:t>
            </a:r>
          </a:p>
        </p:txBody>
      </p:sp>
    </p:spTree>
    <p:extLst>
      <p:ext uri="{BB962C8B-B14F-4D97-AF65-F5344CB8AC3E}">
        <p14:creationId xmlns:p14="http://schemas.microsoft.com/office/powerpoint/2010/main" val="151357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C89F-C576-CA47-DD39-1DC72F1B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circle with a blue arrow&#10;&#10;Description automatically generated">
            <a:extLst>
              <a:ext uri="{FF2B5EF4-FFF2-40B4-BE49-F238E27FC236}">
                <a16:creationId xmlns:a16="http://schemas.microsoft.com/office/drawing/2014/main" id="{175DBD0B-1B45-BCAA-5D0A-BCF593013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 descr="A dart board with numbers and a red center&#10;&#10;Description automatically generated">
            <a:extLst>
              <a:ext uri="{FF2B5EF4-FFF2-40B4-BE49-F238E27FC236}">
                <a16:creationId xmlns:a16="http://schemas.microsoft.com/office/drawing/2014/main" id="{C05C6976-64ED-642E-1A66-A45C838CB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FFCEA2-6EB2-9B04-623F-F0979210C9E7}"/>
              </a:ext>
            </a:extLst>
          </p:cNvPr>
          <p:cNvCxnSpPr>
            <a:cxnSpLocks/>
          </p:cNvCxnSpPr>
          <p:nvPr/>
        </p:nvCxnSpPr>
        <p:spPr>
          <a:xfrm rot="1620000" flipV="1">
            <a:off x="1679717" y="2822908"/>
            <a:ext cx="2981681" cy="1958273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A98B5B7-7F6D-5CB5-7873-F8612703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58B2B-3D0B-860A-985E-24E9A123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dart, therefore, lies along this line.</a:t>
            </a:r>
          </a:p>
        </p:txBody>
      </p:sp>
    </p:spTree>
    <p:extLst>
      <p:ext uri="{BB962C8B-B14F-4D97-AF65-F5344CB8AC3E}">
        <p14:creationId xmlns:p14="http://schemas.microsoft.com/office/powerpoint/2010/main" val="392988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F84C-D79A-E099-B072-96B682EC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circle with a blue arrow&#10;&#10;Description automatically generated">
            <a:extLst>
              <a:ext uri="{FF2B5EF4-FFF2-40B4-BE49-F238E27FC236}">
                <a16:creationId xmlns:a16="http://schemas.microsoft.com/office/drawing/2014/main" id="{F42961C6-8EEF-5302-30FD-2D4DE490A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0000"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 descr="A dart board with numbers and a red center&#10;&#10;Description automatically generated">
            <a:extLst>
              <a:ext uri="{FF2B5EF4-FFF2-40B4-BE49-F238E27FC236}">
                <a16:creationId xmlns:a16="http://schemas.microsoft.com/office/drawing/2014/main" id="{278607C6-E497-B678-022B-330D105FD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2" y="1784659"/>
            <a:ext cx="4452662" cy="44526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0F0207-1F28-3C71-94D3-496ACFA11F3C}"/>
              </a:ext>
            </a:extLst>
          </p:cNvPr>
          <p:cNvCxnSpPr>
            <a:cxnSpLocks/>
          </p:cNvCxnSpPr>
          <p:nvPr/>
        </p:nvCxnSpPr>
        <p:spPr>
          <a:xfrm flipV="1">
            <a:off x="1624301" y="3009974"/>
            <a:ext cx="2981681" cy="1958273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A662176-5E48-B08A-B0A8-2DF029BE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66BE9A-71AE-57CB-19F6-309358F29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may have to perform transformations to account for varying camera positions.</a:t>
            </a:r>
          </a:p>
          <a:p>
            <a:pPr marL="0" indent="0">
              <a:buNone/>
            </a:pPr>
            <a:r>
              <a:rPr lang="en-GB" dirty="0"/>
              <a:t>Use the known position of the cameras.</a:t>
            </a:r>
          </a:p>
          <a:p>
            <a:pPr marL="0" indent="0">
              <a:buNone/>
            </a:pPr>
            <a:r>
              <a:rPr lang="en-GB" dirty="0"/>
              <a:t>Setup such that the centre line goes through the middle of the board.</a:t>
            </a:r>
          </a:p>
        </p:txBody>
      </p:sp>
    </p:spTree>
    <p:extLst>
      <p:ext uri="{BB962C8B-B14F-4D97-AF65-F5344CB8AC3E}">
        <p14:creationId xmlns:p14="http://schemas.microsoft.com/office/powerpoint/2010/main" val="407668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A341-AE50-84C7-38AC-68C5C3C7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art board with arrows&#10;&#10;Description automatically generated">
            <a:extLst>
              <a:ext uri="{FF2B5EF4-FFF2-40B4-BE49-F238E27FC236}">
                <a16:creationId xmlns:a16="http://schemas.microsoft.com/office/drawing/2014/main" id="{9F4231C5-4BB4-94FA-D509-65D4E744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1" y="1784658"/>
            <a:ext cx="4452661" cy="44526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8E8223-6CE9-6EBD-F25A-D86613ABE9F2}"/>
              </a:ext>
            </a:extLst>
          </p:cNvPr>
          <p:cNvCxnSpPr>
            <a:cxnSpLocks/>
          </p:cNvCxnSpPr>
          <p:nvPr/>
        </p:nvCxnSpPr>
        <p:spPr>
          <a:xfrm flipV="1">
            <a:off x="1624301" y="3009974"/>
            <a:ext cx="2981681" cy="1958273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78D8262-3892-0714-AAD8-CB4E050D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E51961-9D9D-EB96-A7E0-8866424F8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Using two cameras, we can calculate the position of the dart on the board.</a:t>
            </a:r>
          </a:p>
          <a:p>
            <a:pPr marL="0" indent="0">
              <a:buNone/>
            </a:pPr>
            <a:r>
              <a:rPr lang="en-GB" dirty="0"/>
              <a:t>3 cameras prevent darts obstructing the view of other darts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FB542C-E934-B578-9014-CCC94C0F65F4}"/>
              </a:ext>
            </a:extLst>
          </p:cNvPr>
          <p:cNvCxnSpPr>
            <a:cxnSpLocks/>
          </p:cNvCxnSpPr>
          <p:nvPr/>
        </p:nvCxnSpPr>
        <p:spPr>
          <a:xfrm>
            <a:off x="3073400" y="2651760"/>
            <a:ext cx="2346960" cy="2316487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EA432F-BA63-FF93-9556-08F707DCA567}"/>
              </a:ext>
            </a:extLst>
          </p:cNvPr>
          <p:cNvCxnSpPr>
            <a:cxnSpLocks/>
          </p:cNvCxnSpPr>
          <p:nvPr/>
        </p:nvCxnSpPr>
        <p:spPr>
          <a:xfrm flipH="1" flipV="1">
            <a:off x="3855720" y="1910080"/>
            <a:ext cx="121920" cy="3454400"/>
          </a:xfrm>
          <a:prstGeom prst="line">
            <a:avLst/>
          </a:prstGeom>
          <a:ln>
            <a:solidFill>
              <a:srgbClr val="1E90FF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3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art board with numbers and a black background&#10;&#10;Description automatically generated">
            <a:extLst>
              <a:ext uri="{FF2B5EF4-FFF2-40B4-BE49-F238E27FC236}">
                <a16:creationId xmlns:a16="http://schemas.microsoft.com/office/drawing/2014/main" id="{BB8CEC46-EB41-9478-F997-29B84C929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598062"/>
            <a:ext cx="5295902" cy="4980537"/>
          </a:xfrm>
          <a:prstGeom prst="rect">
            <a:avLst/>
          </a:prstGeom>
        </p:spPr>
      </p:pic>
      <p:pic>
        <p:nvPicPr>
          <p:cNvPr id="5" name="Picture 4" descr="A dart board with numbers and a dart in center&#10;&#10;Description automatically generated">
            <a:extLst>
              <a:ext uri="{FF2B5EF4-FFF2-40B4-BE49-F238E27FC236}">
                <a16:creationId xmlns:a16="http://schemas.microsoft.com/office/drawing/2014/main" id="{D3BACAE5-7012-9E7D-55D7-C3F4F236A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1598063"/>
            <a:ext cx="5295900" cy="4980535"/>
          </a:xfrm>
          <a:prstGeom prst="rect">
            <a:avLst/>
          </a:prstGeom>
        </p:spPr>
      </p:pic>
      <p:pic>
        <p:nvPicPr>
          <p:cNvPr id="11" name="Picture 10" descr="A bright red light in the dark&#10;&#10;Description automatically generated">
            <a:extLst>
              <a:ext uri="{FF2B5EF4-FFF2-40B4-BE49-F238E27FC236}">
                <a16:creationId xmlns:a16="http://schemas.microsoft.com/office/drawing/2014/main" id="{CCE0CCBE-8933-D63E-16F5-39693F3FB4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598064"/>
            <a:ext cx="5295900" cy="498053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5742C2-6FB6-022B-692E-29807B09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Calculating a Player’s Skill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21DAE-1331-C26B-560C-622C4BAD8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Throw N darts aiming for the centre of the board.</a:t>
            </a:r>
          </a:p>
          <a:p>
            <a:pPr marL="0" indent="0">
              <a:buNone/>
            </a:pPr>
            <a:r>
              <a:rPr lang="en-GB" dirty="0"/>
              <a:t>Take their x and y coordinates.</a:t>
            </a:r>
          </a:p>
          <a:p>
            <a:pPr marL="0" indent="0">
              <a:buNone/>
            </a:pPr>
            <a:r>
              <a:rPr lang="en-GB" dirty="0"/>
              <a:t>Assume independence between horizontal and vertical distribution.</a:t>
            </a:r>
          </a:p>
          <a:p>
            <a:pPr marL="0" indent="0">
              <a:buNone/>
            </a:pPr>
            <a:r>
              <a:rPr lang="en-GB" dirty="0"/>
              <a:t>Calculate the distribution of these points.</a:t>
            </a:r>
          </a:p>
        </p:txBody>
      </p:sp>
    </p:spTree>
    <p:extLst>
      <p:ext uri="{BB962C8B-B14F-4D97-AF65-F5344CB8AC3E}">
        <p14:creationId xmlns:p14="http://schemas.microsoft.com/office/powerpoint/2010/main" val="11690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triangle shaped object&#10;&#10;Description automatically generated">
            <a:extLst>
              <a:ext uri="{FF2B5EF4-FFF2-40B4-BE49-F238E27FC236}">
                <a16:creationId xmlns:a16="http://schemas.microsoft.com/office/drawing/2014/main" id="{4CE5D061-F2B3-B678-7195-788285F87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83" y="3869334"/>
            <a:ext cx="2957423" cy="2077984"/>
          </a:xfrm>
          <a:prstGeom prst="rect">
            <a:avLst/>
          </a:prstGeom>
        </p:spPr>
      </p:pic>
      <p:pic>
        <p:nvPicPr>
          <p:cNvPr id="11" name="Picture 10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B0A0DCFF-869C-FCEF-7085-68FD53AC1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83" y="3869334"/>
            <a:ext cx="2957423" cy="2077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54F28-5BBF-7852-5AC7-06422F94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32FD1-BC81-808E-3AA3-F0771602E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Consider either the horizontal or vertical deviation of throws.</a:t>
            </a:r>
          </a:p>
          <a:p>
            <a:pPr marL="0" indent="0">
              <a:buNone/>
            </a:pPr>
            <a:r>
              <a:rPr lang="en-GB" sz="2400" dirty="0"/>
              <a:t>Use the CDF to calculate the probability within 1mm intervals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C6D2E-7910-32F0-CC76-339B1CEBCD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We can create a </a:t>
            </a:r>
            <a:r>
              <a:rPr lang="en-GB" sz="2400" i="1" dirty="0"/>
              <a:t>skill heatmap</a:t>
            </a:r>
            <a:r>
              <a:rPr lang="en-GB" sz="2400" dirty="0"/>
              <a:t> by taking the outer product of the two distributions</a:t>
            </a:r>
            <a:endParaRPr lang="en-GB" sz="2400" i="1" dirty="0"/>
          </a:p>
        </p:txBody>
      </p:sp>
      <p:pic>
        <p:nvPicPr>
          <p:cNvPr id="5" name="Picture 4" descr="A green and yellow circle on a purple background&#10;&#10;Description automatically generated">
            <a:extLst>
              <a:ext uri="{FF2B5EF4-FFF2-40B4-BE49-F238E27FC236}">
                <a16:creationId xmlns:a16="http://schemas.microsoft.com/office/drawing/2014/main" id="{52EA4ED1-9D81-AF13-888E-DD50277DB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17" y="3246951"/>
            <a:ext cx="3087165" cy="29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99F3F5-B306-2F34-3B53-C918A82E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Discretisation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EEAA2-DBE5-17E0-DEAE-BD322F5E5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Divide the board into a grid on a mm scale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97F3D7-5780-6F8A-57DC-93B657DB42D6}"/>
              </a:ext>
            </a:extLst>
          </p:cNvPr>
          <p:cNvGrpSpPr/>
          <p:nvPr/>
        </p:nvGrpSpPr>
        <p:grpSpPr>
          <a:xfrm>
            <a:off x="6299200" y="1177853"/>
            <a:ext cx="5685194" cy="5416694"/>
            <a:chOff x="4636908" y="2675193"/>
            <a:chExt cx="3816975" cy="3636707"/>
          </a:xfrm>
        </p:grpSpPr>
        <p:pic>
          <p:nvPicPr>
            <p:cNvPr id="7" name="Picture 6" descr="A green red and black circle with black and white stripes&#10;&#10;Description automatically generated">
              <a:extLst>
                <a:ext uri="{FF2B5EF4-FFF2-40B4-BE49-F238E27FC236}">
                  <a16:creationId xmlns:a16="http://schemas.microsoft.com/office/drawing/2014/main" id="{89A47ED6-8593-023F-E895-369BB6D2B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908" y="2675193"/>
              <a:ext cx="3816975" cy="36367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AF1E11-FEB5-5093-E094-C84A3D5C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6615" y="2720112"/>
              <a:ext cx="3389036" cy="3389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14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8C1B-7E8C-5C15-970C-28F0C2C22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072C-2B9D-1587-7711-6DBE5152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Systems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098E78-8F56-A26E-C844-C2C30416B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Scolia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AutoDarts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Research Papers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42A0F-E18F-6DCE-CD4F-30AE1079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008" y="1395372"/>
            <a:ext cx="1914792" cy="590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3435AA-3BFB-2330-18AA-FF4AFF74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321" y="775458"/>
            <a:ext cx="1695687" cy="504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8132F-0D9C-A855-E688-94074CC4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17" y="2130329"/>
            <a:ext cx="1757755" cy="590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F2A372-1AE1-BA70-E3E4-7A7F5719E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751" y="1404898"/>
            <a:ext cx="1724266" cy="581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3DF76-EBBE-F2B6-A7D6-60668B330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5972" y="446800"/>
            <a:ext cx="1885627" cy="5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21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23B7-CA72-60B3-6856-DA2B60F9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F8EF2-6916-4C37-BE31-EC2EDE5125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Create a 400x400 matrix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For each entry,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𝑒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set the value at this location equal to the value at the dartboard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F8EF2-6916-4C37-BE31-EC2EDE512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2"/>
                <a:stretch>
                  <a:fillRect l="-1738" t="-1961" r="-2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0F21D8A-3032-27BD-AA2B-E33E068D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4" y="1825625"/>
            <a:ext cx="52578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roup 563">
            <a:extLst>
              <a:ext uri="{FF2B5EF4-FFF2-40B4-BE49-F238E27FC236}">
                <a16:creationId xmlns:a16="http://schemas.microsoft.com/office/drawing/2014/main" id="{BED9013B-72ED-CA00-BE6B-B82911C5102F}"/>
              </a:ext>
            </a:extLst>
          </p:cNvPr>
          <p:cNvGrpSpPr/>
          <p:nvPr/>
        </p:nvGrpSpPr>
        <p:grpSpPr>
          <a:xfrm>
            <a:off x="224500" y="2112496"/>
            <a:ext cx="5757994" cy="4064467"/>
            <a:chOff x="1920000" y="405000"/>
            <a:chExt cx="8568000" cy="6048001"/>
          </a:xfrm>
          <a:scene3d>
            <a:camera prst="isometricOffAxis1Right"/>
            <a:lightRig rig="threePt" dir="t"/>
          </a:scene3d>
        </p:grpSpPr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50650CE9-4757-5BDF-398A-A27BCEBE8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0000" y="3429000"/>
              <a:ext cx="1008000" cy="504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5DE6E5BB-2C86-F853-B363-EFDCAD386FF1}"/>
                </a:ext>
              </a:extLst>
            </p:cNvPr>
            <p:cNvGrpSpPr/>
            <p:nvPr/>
          </p:nvGrpSpPr>
          <p:grpSpPr>
            <a:xfrm>
              <a:off x="1920000" y="405000"/>
              <a:ext cx="3024000" cy="3024001"/>
              <a:chOff x="8832000" y="548999"/>
              <a:chExt cx="3024000" cy="3024001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33B2B62F-ABA2-7B46-C506-830193E4BC92}"/>
                  </a:ext>
                </a:extLst>
              </p:cNvPr>
              <p:cNvSpPr/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319E568A-7183-B22A-8844-35D614045CEC}"/>
                  </a:ext>
                </a:extLst>
              </p:cNvPr>
              <p:cNvSpPr/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5</a:t>
                </a:r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8569C0AC-522A-6AAD-B189-5923A75D6C62}"/>
                  </a:ext>
                </a:extLst>
              </p:cNvPr>
              <p:cNvSpPr/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4</a:t>
                </a: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01FE1A82-4616-F2A6-00BD-D57D5307EAE5}"/>
                  </a:ext>
                </a:extLst>
              </p:cNvPr>
              <p:cNvSpPr/>
              <p:nvPr/>
            </p:nvSpPr>
            <p:spPr>
              <a:xfrm>
                <a:off x="9336000" y="1053000"/>
                <a:ext cx="504000" cy="503998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5E556F22-033A-7553-BEBF-F1A5FF86EE3F}"/>
                  </a:ext>
                </a:extLst>
              </p:cNvPr>
              <p:cNvSpPr/>
              <p:nvPr/>
            </p:nvSpPr>
            <p:spPr>
              <a:xfrm>
                <a:off x="883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AE77FC2A-5F9F-AB97-945F-54F713E16B49}"/>
                  </a:ext>
                </a:extLst>
              </p:cNvPr>
              <p:cNvSpPr/>
              <p:nvPr/>
            </p:nvSpPr>
            <p:spPr>
              <a:xfrm>
                <a:off x="9336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9580E69C-DE8D-8782-2494-CD48EA47C781}"/>
                  </a:ext>
                </a:extLst>
              </p:cNvPr>
              <p:cNvSpPr/>
              <p:nvPr/>
            </p:nvSpPr>
            <p:spPr>
              <a:xfrm>
                <a:off x="8832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2DEAB39D-AA42-99D4-B1EC-0FDE73F31665}"/>
                  </a:ext>
                </a:extLst>
              </p:cNvPr>
              <p:cNvSpPr/>
              <p:nvPr/>
            </p:nvSpPr>
            <p:spPr>
              <a:xfrm>
                <a:off x="9336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80C6B12F-B853-18C3-731D-525229F1BCA5}"/>
                  </a:ext>
                </a:extLst>
              </p:cNvPr>
              <p:cNvSpPr/>
              <p:nvPr/>
            </p:nvSpPr>
            <p:spPr>
              <a:xfrm>
                <a:off x="9840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16F4EB51-E3D5-3F59-9D70-9C78CFD42575}"/>
                  </a:ext>
                </a:extLst>
              </p:cNvPr>
              <p:cNvSpPr/>
              <p:nvPr/>
            </p:nvSpPr>
            <p:spPr>
              <a:xfrm>
                <a:off x="9840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56539FB1-3B5F-B1D5-A1B4-FD917509F503}"/>
                  </a:ext>
                </a:extLst>
              </p:cNvPr>
              <p:cNvSpPr/>
              <p:nvPr/>
            </p:nvSpPr>
            <p:spPr>
              <a:xfrm>
                <a:off x="883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CEE1E3D1-F1D2-A523-D253-00C02AF45F4B}"/>
                  </a:ext>
                </a:extLst>
              </p:cNvPr>
              <p:cNvSpPr/>
              <p:nvPr/>
            </p:nvSpPr>
            <p:spPr>
              <a:xfrm>
                <a:off x="9336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04250069-A327-8066-7C10-957CEDE792A3}"/>
                  </a:ext>
                </a:extLst>
              </p:cNvPr>
              <p:cNvSpPr/>
              <p:nvPr/>
            </p:nvSpPr>
            <p:spPr>
              <a:xfrm>
                <a:off x="9840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19</a:t>
                </a: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13961A01-7C0B-A3F5-A99B-CE1F373E0142}"/>
                  </a:ext>
                </a:extLst>
              </p:cNvPr>
              <p:cNvSpPr/>
              <p:nvPr/>
            </p:nvSpPr>
            <p:spPr>
              <a:xfrm>
                <a:off x="10344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</a:t>
                </a:r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C5D1A69B-92E0-A02C-77C4-9AD7015B5C40}"/>
                  </a:ext>
                </a:extLst>
              </p:cNvPr>
              <p:cNvSpPr/>
              <p:nvPr/>
            </p:nvSpPr>
            <p:spPr>
              <a:xfrm>
                <a:off x="10848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18</a:t>
                </a:r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6E9DA57A-B562-5696-A4B7-C16BE9118090}"/>
                  </a:ext>
                </a:extLst>
              </p:cNvPr>
              <p:cNvSpPr/>
              <p:nvPr/>
            </p:nvSpPr>
            <p:spPr>
              <a:xfrm>
                <a:off x="10344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57E2F2F6-84E0-FB37-305F-23FD1C3D4AA1}"/>
                  </a:ext>
                </a:extLst>
              </p:cNvPr>
              <p:cNvSpPr/>
              <p:nvPr/>
            </p:nvSpPr>
            <p:spPr>
              <a:xfrm>
                <a:off x="10848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4</a:t>
                </a:r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C64B3B33-ED4C-2BD9-0843-8740F063AD5E}"/>
                  </a:ext>
                </a:extLst>
              </p:cNvPr>
              <p:cNvSpPr/>
              <p:nvPr/>
            </p:nvSpPr>
            <p:spPr>
              <a:xfrm>
                <a:off x="11352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B17AD490-0DC2-F08A-77FA-80E28EAB24E0}"/>
                  </a:ext>
                </a:extLst>
              </p:cNvPr>
              <p:cNvSpPr/>
              <p:nvPr/>
            </p:nvSpPr>
            <p:spPr>
              <a:xfrm>
                <a:off x="11352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13</a:t>
                </a: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54093A58-CD2B-AA00-6A0F-01ABEEEBD051}"/>
                  </a:ext>
                </a:extLst>
              </p:cNvPr>
              <p:cNvSpPr/>
              <p:nvPr/>
            </p:nvSpPr>
            <p:spPr>
              <a:xfrm>
                <a:off x="10344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83755CA-E909-9C57-6303-B187EA5AA2A3}"/>
                  </a:ext>
                </a:extLst>
              </p:cNvPr>
              <p:cNvSpPr/>
              <p:nvPr/>
            </p:nvSpPr>
            <p:spPr>
              <a:xfrm>
                <a:off x="10848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DECEC935-9A2D-DD6D-7230-5951F8DC537A}"/>
                  </a:ext>
                </a:extLst>
              </p:cNvPr>
              <p:cNvSpPr/>
              <p:nvPr/>
            </p:nvSpPr>
            <p:spPr>
              <a:xfrm>
                <a:off x="1135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6</a:t>
                </a:r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06323980-6A04-A386-F8B9-7F4ABDF23E18}"/>
                  </a:ext>
                </a:extLst>
              </p:cNvPr>
              <p:cNvSpPr/>
              <p:nvPr/>
            </p:nvSpPr>
            <p:spPr>
              <a:xfrm>
                <a:off x="10344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F4D5644A-7466-5D26-E24A-B4D653D1DFAD}"/>
                  </a:ext>
                </a:extLst>
              </p:cNvPr>
              <p:cNvSpPr/>
              <p:nvPr/>
            </p:nvSpPr>
            <p:spPr>
              <a:xfrm>
                <a:off x="10848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A7ACA7DD-1008-40CA-95BA-D3136CCBD48A}"/>
                  </a:ext>
                </a:extLst>
              </p:cNvPr>
              <p:cNvSpPr/>
              <p:nvPr/>
            </p:nvSpPr>
            <p:spPr>
              <a:xfrm>
                <a:off x="10344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29E71936-3F83-6E48-62BB-632BD2B3C8ED}"/>
                  </a:ext>
                </a:extLst>
              </p:cNvPr>
              <p:cNvSpPr/>
              <p:nvPr/>
            </p:nvSpPr>
            <p:spPr>
              <a:xfrm>
                <a:off x="10848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15</a:t>
                </a:r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A6BB9D8B-1ADB-FCB6-5636-63AF0DC671FE}"/>
                  </a:ext>
                </a:extLst>
              </p:cNvPr>
              <p:cNvSpPr/>
              <p:nvPr/>
            </p:nvSpPr>
            <p:spPr>
              <a:xfrm>
                <a:off x="1135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10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9F0BEF35-252C-2CC8-DA4A-0241683499C6}"/>
                  </a:ext>
                </a:extLst>
              </p:cNvPr>
              <p:cNvSpPr/>
              <p:nvPr/>
            </p:nvSpPr>
            <p:spPr>
              <a:xfrm>
                <a:off x="11352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0B5D8C2A-81AE-4A67-17AA-B0E6C9614831}"/>
                  </a:ext>
                </a:extLst>
              </p:cNvPr>
              <p:cNvSpPr/>
              <p:nvPr/>
            </p:nvSpPr>
            <p:spPr>
              <a:xfrm>
                <a:off x="10344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3</a:t>
                </a:r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51ED3BB0-726B-C9AD-521F-2888BAF9CE8E}"/>
                  </a:ext>
                </a:extLst>
              </p:cNvPr>
              <p:cNvSpPr/>
              <p:nvPr/>
            </p:nvSpPr>
            <p:spPr>
              <a:xfrm>
                <a:off x="10848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</a:t>
                </a:r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F4A5AE9C-A01B-0781-F067-224AD020BA6A}"/>
                  </a:ext>
                </a:extLst>
              </p:cNvPr>
              <p:cNvSpPr/>
              <p:nvPr/>
            </p:nvSpPr>
            <p:spPr>
              <a:xfrm>
                <a:off x="1135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B44B93F6-2CC8-B2B0-B98A-A31FFC88DF7C}"/>
                  </a:ext>
                </a:extLst>
              </p:cNvPr>
              <p:cNvSpPr/>
              <p:nvPr/>
            </p:nvSpPr>
            <p:spPr>
              <a:xfrm>
                <a:off x="9840000" y="1052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EA5B8AB1-505D-CBE4-7896-E11919D5BB62}"/>
                  </a:ext>
                </a:extLst>
              </p:cNvPr>
              <p:cNvSpPr/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7</a:t>
                </a:r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0CDFBB82-B2C9-2A78-BCC0-D35B2B327954}"/>
                  </a:ext>
                </a:extLst>
              </p:cNvPr>
              <p:cNvSpPr/>
              <p:nvPr/>
            </p:nvSpPr>
            <p:spPr>
              <a:xfrm>
                <a:off x="9336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5BBCE590-6918-11AE-4690-BDC8067A1111}"/>
                  </a:ext>
                </a:extLst>
              </p:cNvPr>
              <p:cNvSpPr/>
              <p:nvPr/>
            </p:nvSpPr>
            <p:spPr>
              <a:xfrm>
                <a:off x="9840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9852B75E-CC77-6110-2F2E-6C013E5EFBBD}"/>
                  </a:ext>
                </a:extLst>
              </p:cNvPr>
              <p:cNvSpPr/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20</a:t>
                </a:r>
              </a:p>
            </p:txBody>
          </p: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06C61DB6-ACBC-E635-8565-B29DF3A8FDD5}"/>
                </a:ext>
              </a:extLst>
            </p:cNvPr>
            <p:cNvGrpSpPr/>
            <p:nvPr/>
          </p:nvGrpSpPr>
          <p:grpSpPr>
            <a:xfrm>
              <a:off x="7464000" y="3429000"/>
              <a:ext cx="3024000" cy="3024001"/>
              <a:chOff x="8832000" y="548999"/>
              <a:chExt cx="3024000" cy="3024001"/>
            </a:xfrm>
          </p:grpSpPr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2B540520-FDB7-56FA-D886-570733815D4E}"/>
                  </a:ext>
                </a:extLst>
              </p:cNvPr>
              <p:cNvSpPr/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56</a:t>
                </a: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4F8886BA-5379-4C3F-DA92-F44B7590C3CF}"/>
                  </a:ext>
                </a:extLst>
              </p:cNvPr>
              <p:cNvSpPr/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583E7530-78C4-38F1-D471-BC8A6DCF27BD}"/>
                  </a:ext>
                </a:extLst>
              </p:cNvPr>
              <p:cNvSpPr/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A1B9883-2344-2EC0-0AD4-DA790A13D94A}"/>
                  </a:ext>
                </a:extLst>
              </p:cNvPr>
              <p:cNvSpPr/>
              <p:nvPr/>
            </p:nvSpPr>
            <p:spPr>
              <a:xfrm>
                <a:off x="9336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596AB8C6-3490-31CA-FACC-551CCF819CA2}"/>
                  </a:ext>
                </a:extLst>
              </p:cNvPr>
              <p:cNvSpPr/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731A9E4D-E588-DC77-26B1-8757E7F7C00C}"/>
                  </a:ext>
                </a:extLst>
              </p:cNvPr>
              <p:cNvSpPr/>
              <p:nvPr/>
            </p:nvSpPr>
            <p:spPr>
              <a:xfrm>
                <a:off x="9840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7696E51E-8635-9133-BF99-69871156A3BD}"/>
                  </a:ext>
                </a:extLst>
              </p:cNvPr>
              <p:cNvSpPr/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2EFD6C25-065A-0F7A-5709-9497FEF7E8D9}"/>
                  </a:ext>
                </a:extLst>
              </p:cNvPr>
              <p:cNvSpPr/>
              <p:nvPr/>
            </p:nvSpPr>
            <p:spPr>
              <a:xfrm>
                <a:off x="9336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C8565157-81BD-CB0A-71EE-66274CC8C271}"/>
                  </a:ext>
                </a:extLst>
              </p:cNvPr>
              <p:cNvSpPr/>
              <p:nvPr/>
            </p:nvSpPr>
            <p:spPr>
              <a:xfrm>
                <a:off x="9840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6E5E99C5-A7E3-FB45-96EF-021502FDAA42}"/>
                  </a:ext>
                </a:extLst>
              </p:cNvPr>
              <p:cNvSpPr/>
              <p:nvPr/>
            </p:nvSpPr>
            <p:spPr>
              <a:xfrm>
                <a:off x="883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22DFE5C1-94BC-F355-84CD-08A58C7DD986}"/>
                  </a:ext>
                </a:extLst>
              </p:cNvPr>
              <p:cNvSpPr/>
              <p:nvPr/>
            </p:nvSpPr>
            <p:spPr>
              <a:xfrm>
                <a:off x="9336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F27601FE-BF2D-960F-20AC-DE13848ED82F}"/>
                  </a:ext>
                </a:extLst>
              </p:cNvPr>
              <p:cNvSpPr/>
              <p:nvPr/>
            </p:nvSpPr>
            <p:spPr>
              <a:xfrm>
                <a:off x="8832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569C98DB-E629-0F15-F349-E97A92298D5B}"/>
                  </a:ext>
                </a:extLst>
              </p:cNvPr>
              <p:cNvSpPr/>
              <p:nvPr/>
            </p:nvSpPr>
            <p:spPr>
              <a:xfrm>
                <a:off x="9336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DD774761-B899-17BB-EE32-D29608412D4B}"/>
                  </a:ext>
                </a:extLst>
              </p:cNvPr>
              <p:cNvSpPr/>
              <p:nvPr/>
            </p:nvSpPr>
            <p:spPr>
              <a:xfrm>
                <a:off x="9840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A0AF382D-AF67-7DCB-603A-5BF39724769C}"/>
                  </a:ext>
                </a:extLst>
              </p:cNvPr>
              <p:cNvSpPr/>
              <p:nvPr/>
            </p:nvSpPr>
            <p:spPr>
              <a:xfrm>
                <a:off x="9840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A300EC20-3507-EEFC-D69E-5E690E8035EE}"/>
                  </a:ext>
                </a:extLst>
              </p:cNvPr>
              <p:cNvSpPr/>
              <p:nvPr/>
            </p:nvSpPr>
            <p:spPr>
              <a:xfrm>
                <a:off x="883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BACB50B-C45F-8B01-A63A-6CA5E184EB9B}"/>
                  </a:ext>
                </a:extLst>
              </p:cNvPr>
              <p:cNvSpPr/>
              <p:nvPr/>
            </p:nvSpPr>
            <p:spPr>
              <a:xfrm>
                <a:off x="9336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3D3010FB-5B29-452C-A0D3-EFBB73614568}"/>
                  </a:ext>
                </a:extLst>
              </p:cNvPr>
              <p:cNvSpPr/>
              <p:nvPr/>
            </p:nvSpPr>
            <p:spPr>
              <a:xfrm>
                <a:off x="9840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8B5B50D6-2481-2969-D069-EDBEDE6BD861}"/>
                  </a:ext>
                </a:extLst>
              </p:cNvPr>
              <p:cNvSpPr/>
              <p:nvPr/>
            </p:nvSpPr>
            <p:spPr>
              <a:xfrm>
                <a:off x="10344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2388A1F4-550D-2BBE-D330-7F7C49E49317}"/>
                  </a:ext>
                </a:extLst>
              </p:cNvPr>
              <p:cNvSpPr/>
              <p:nvPr/>
            </p:nvSpPr>
            <p:spPr>
              <a:xfrm>
                <a:off x="10848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FD84AA41-A935-C72B-5905-94B0B1720609}"/>
                  </a:ext>
                </a:extLst>
              </p:cNvPr>
              <p:cNvSpPr/>
              <p:nvPr/>
            </p:nvSpPr>
            <p:spPr>
              <a:xfrm>
                <a:off x="10344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FDB0BF3B-BABF-3142-928B-6034FE43AD44}"/>
                  </a:ext>
                </a:extLst>
              </p:cNvPr>
              <p:cNvSpPr/>
              <p:nvPr/>
            </p:nvSpPr>
            <p:spPr>
              <a:xfrm>
                <a:off x="10848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5A797EB7-C042-08E7-A8DB-C2D246F05735}"/>
                  </a:ext>
                </a:extLst>
              </p:cNvPr>
              <p:cNvSpPr/>
              <p:nvPr/>
            </p:nvSpPr>
            <p:spPr>
              <a:xfrm>
                <a:off x="11352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D8180B73-71CC-FACC-AB0B-209FF38BDFB2}"/>
                  </a:ext>
                </a:extLst>
              </p:cNvPr>
              <p:cNvSpPr/>
              <p:nvPr/>
            </p:nvSpPr>
            <p:spPr>
              <a:xfrm>
                <a:off x="11352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AC96F908-4408-4EBD-6260-DBC44A951C7F}"/>
                  </a:ext>
                </a:extLst>
              </p:cNvPr>
              <p:cNvSpPr/>
              <p:nvPr/>
            </p:nvSpPr>
            <p:spPr>
              <a:xfrm>
                <a:off x="10344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91BC66A7-C58C-D05B-743C-D996304F7B14}"/>
                  </a:ext>
                </a:extLst>
              </p:cNvPr>
              <p:cNvSpPr/>
              <p:nvPr/>
            </p:nvSpPr>
            <p:spPr>
              <a:xfrm>
                <a:off x="10848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C764401F-C9AB-18C7-151D-70D497616324}"/>
                  </a:ext>
                </a:extLst>
              </p:cNvPr>
              <p:cNvSpPr/>
              <p:nvPr/>
            </p:nvSpPr>
            <p:spPr>
              <a:xfrm>
                <a:off x="1135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E230EDC6-7D60-2613-C5BF-B4247B779775}"/>
                  </a:ext>
                </a:extLst>
              </p:cNvPr>
              <p:cNvSpPr/>
              <p:nvPr/>
            </p:nvSpPr>
            <p:spPr>
              <a:xfrm>
                <a:off x="10344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6745EA6C-4D3D-EDEA-6074-940E90A9F6CB}"/>
                  </a:ext>
                </a:extLst>
              </p:cNvPr>
              <p:cNvSpPr/>
              <p:nvPr/>
            </p:nvSpPr>
            <p:spPr>
              <a:xfrm>
                <a:off x="10848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0712D6FF-CEAA-0A4E-7A69-4D9C4C9B586D}"/>
                  </a:ext>
                </a:extLst>
              </p:cNvPr>
              <p:cNvSpPr/>
              <p:nvPr/>
            </p:nvSpPr>
            <p:spPr>
              <a:xfrm>
                <a:off x="10344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D10B12B4-803C-7636-8A34-DDA6A52E8520}"/>
                  </a:ext>
                </a:extLst>
              </p:cNvPr>
              <p:cNvSpPr/>
              <p:nvPr/>
            </p:nvSpPr>
            <p:spPr>
              <a:xfrm>
                <a:off x="10848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3AD99D2E-A3FC-F5B6-DE28-94338812A962}"/>
                  </a:ext>
                </a:extLst>
              </p:cNvPr>
              <p:cNvSpPr/>
              <p:nvPr/>
            </p:nvSpPr>
            <p:spPr>
              <a:xfrm>
                <a:off x="1135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BA78DB6E-D4F5-023C-AFE1-579DA2B02533}"/>
                  </a:ext>
                </a:extLst>
              </p:cNvPr>
              <p:cNvSpPr/>
              <p:nvPr/>
            </p:nvSpPr>
            <p:spPr>
              <a:xfrm>
                <a:off x="11352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1D13EB46-9D12-C909-8625-5D247948D744}"/>
                  </a:ext>
                </a:extLst>
              </p:cNvPr>
              <p:cNvSpPr/>
              <p:nvPr/>
            </p:nvSpPr>
            <p:spPr>
              <a:xfrm>
                <a:off x="10344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C22C739F-C448-3F1F-0B9F-4A55EC12DFD8}"/>
                  </a:ext>
                </a:extLst>
              </p:cNvPr>
              <p:cNvSpPr/>
              <p:nvPr/>
            </p:nvSpPr>
            <p:spPr>
              <a:xfrm>
                <a:off x="10848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BC62D275-CA49-ACB6-F1B0-C4EC2E16DCA9}"/>
                  </a:ext>
                </a:extLst>
              </p:cNvPr>
              <p:cNvSpPr/>
              <p:nvPr/>
            </p:nvSpPr>
            <p:spPr>
              <a:xfrm>
                <a:off x="1135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</p:grp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EE2690E4-512B-70F0-9752-9440A78826B1}"/>
                </a:ext>
              </a:extLst>
            </p:cNvPr>
            <p:cNvCxnSpPr>
              <a:cxnSpLocks/>
            </p:cNvCxnSpPr>
            <p:nvPr/>
          </p:nvCxnSpPr>
          <p:spPr>
            <a:xfrm>
              <a:off x="1920000" y="405000"/>
              <a:ext cx="3528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E3A67F75-5631-5B29-215D-ADF51199AA3C}"/>
                </a:ext>
              </a:extLst>
            </p:cNvPr>
            <p:cNvCxnSpPr>
              <a:cxnSpLocks/>
            </p:cNvCxnSpPr>
            <p:nvPr/>
          </p:nvCxnSpPr>
          <p:spPr>
            <a:xfrm>
              <a:off x="1920000" y="1917000"/>
              <a:ext cx="3528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95B71D0A-A604-0AD6-332C-A0BBDE909C48}"/>
                </a:ext>
              </a:extLst>
            </p:cNvPr>
            <p:cNvCxnSpPr>
              <a:cxnSpLocks/>
            </p:cNvCxnSpPr>
            <p:nvPr/>
          </p:nvCxnSpPr>
          <p:spPr>
            <a:xfrm>
              <a:off x="3432000" y="1917000"/>
              <a:ext cx="3528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C031899-5FB9-6283-E708-A98276C6B6BF}"/>
                </a:ext>
              </a:extLst>
            </p:cNvPr>
            <p:cNvCxnSpPr>
              <a:cxnSpLocks/>
            </p:cNvCxnSpPr>
            <p:nvPr/>
          </p:nvCxnSpPr>
          <p:spPr>
            <a:xfrm>
              <a:off x="3432000" y="405000"/>
              <a:ext cx="3528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4428C2FA-3A46-3723-7996-11DD3E32C16B}"/>
                </a:ext>
              </a:extLst>
            </p:cNvPr>
            <p:cNvGrpSpPr/>
            <p:nvPr/>
          </p:nvGrpSpPr>
          <p:grpSpPr>
            <a:xfrm>
              <a:off x="5448000" y="1917000"/>
              <a:ext cx="1512000" cy="1512001"/>
              <a:chOff x="8832000" y="548999"/>
              <a:chExt cx="1512000" cy="151200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A78B7564-E801-12B7-1BB0-2751B5E86178}"/>
                  </a:ext>
                </a:extLst>
              </p:cNvPr>
              <p:cNvSpPr/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</a:t>
                </a:r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C02D14E9-68A0-4D84-14C1-56831C7BA576}"/>
                  </a:ext>
                </a:extLst>
              </p:cNvPr>
              <p:cNvSpPr/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3</a:t>
                </a:r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8F396E2C-9BCE-EB8C-78AF-1FC2280DC3D0}"/>
                  </a:ext>
                </a:extLst>
              </p:cNvPr>
              <p:cNvSpPr/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741CB887-ED49-E6B4-D995-EA6E2CC6E6D3}"/>
                  </a:ext>
                </a:extLst>
              </p:cNvPr>
              <p:cNvSpPr/>
              <p:nvPr/>
            </p:nvSpPr>
            <p:spPr>
              <a:xfrm>
                <a:off x="9336000" y="1053000"/>
                <a:ext cx="504000" cy="503998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F9092F12-43BB-6444-C6B1-FAF61A614DAC}"/>
                  </a:ext>
                </a:extLst>
              </p:cNvPr>
              <p:cNvSpPr/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43DBB515-DB4D-F395-D58F-47DC357112A1}"/>
                  </a:ext>
                </a:extLst>
              </p:cNvPr>
              <p:cNvSpPr/>
              <p:nvPr/>
            </p:nvSpPr>
            <p:spPr>
              <a:xfrm>
                <a:off x="9840000" y="1052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</a:t>
                </a:r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404B1B27-513D-7F86-4E70-132592821883}"/>
                  </a:ext>
                </a:extLst>
              </p:cNvPr>
              <p:cNvSpPr/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6</a:t>
                </a:r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003C8D02-E1AA-2454-77AE-9E8848C5A330}"/>
                  </a:ext>
                </a:extLst>
              </p:cNvPr>
              <p:cNvSpPr/>
              <p:nvPr/>
            </p:nvSpPr>
            <p:spPr>
              <a:xfrm>
                <a:off x="9336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C0539D47-0B8C-7673-CBF4-6E49A261427C}"/>
                  </a:ext>
                </a:extLst>
              </p:cNvPr>
              <p:cNvSpPr/>
              <p:nvPr/>
            </p:nvSpPr>
            <p:spPr>
              <a:xfrm>
                <a:off x="9840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</p:grp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E6BF112E-503C-ADAC-2DD8-2433AEA6D1F5}"/>
                </a:ext>
              </a:extLst>
            </p:cNvPr>
            <p:cNvCxnSpPr>
              <a:cxnSpLocks/>
            </p:cNvCxnSpPr>
            <p:nvPr/>
          </p:nvCxnSpPr>
          <p:spPr>
            <a:xfrm>
              <a:off x="5448000" y="1917000"/>
              <a:ext cx="2016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48AB6192-8CAB-A1B3-0EA1-3D9E293E7E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0000" y="1917000"/>
              <a:ext cx="1008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D42C836F-39A0-7CE0-50EB-3932556CF2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8000" y="3429000"/>
              <a:ext cx="2016000" cy="504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A0E825F-D36A-5B12-786B-B1A19BC0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843386-9283-CC9D-5577-B67576018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1825625"/>
                <a:ext cx="57407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Perform a 2D convolution of the skill kernel over the board values.</a:t>
                </a:r>
              </a:p>
              <a:p>
                <a:pPr marL="0" indent="0">
                  <a:buNone/>
                </a:pPr>
                <a:r>
                  <a:rPr lang="en-GB" dirty="0"/>
                  <a:t>For each point on the board, this calculates the expected value.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𝐸𝑉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𝑆𝐾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843386-9283-CC9D-5577-B67576018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1825625"/>
                <a:ext cx="5740755" cy="4351338"/>
              </a:xfrm>
              <a:blipFill>
                <a:blip r:embed="rId2"/>
                <a:stretch>
                  <a:fillRect l="-2123" t="-2381" r="-25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6908388-F805-880A-044C-01676AE98663}"/>
              </a:ext>
            </a:extLst>
          </p:cNvPr>
          <p:cNvSpPr txBox="1"/>
          <p:nvPr/>
        </p:nvSpPr>
        <p:spPr>
          <a:xfrm>
            <a:off x="355245" y="2109113"/>
            <a:ext cx="1901489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Score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C1236-5398-8EE6-D7DC-25739C011EB5}"/>
              </a:ext>
            </a:extLst>
          </p:cNvPr>
          <p:cNvSpPr txBox="1"/>
          <p:nvPr/>
        </p:nvSpPr>
        <p:spPr>
          <a:xfrm>
            <a:off x="3701305" y="3546934"/>
            <a:ext cx="2055988" cy="369332"/>
          </a:xfrm>
          <a:prstGeom prst="rect">
            <a:avLst/>
          </a:prstGeom>
          <a:solidFill>
            <a:schemeClr val="bg1"/>
          </a:solidFill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Expected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AA9B7-B7A9-D4AA-C5FF-39865C3191FC}"/>
              </a:ext>
            </a:extLst>
          </p:cNvPr>
          <p:cNvSpPr txBox="1"/>
          <p:nvPr/>
        </p:nvSpPr>
        <p:spPr>
          <a:xfrm>
            <a:off x="2490689" y="2772902"/>
            <a:ext cx="1798277" cy="369332"/>
          </a:xfrm>
          <a:prstGeom prst="rect">
            <a:avLst/>
          </a:prstGeom>
          <a:solidFill>
            <a:schemeClr val="bg1"/>
          </a:solidFill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Skill Kernel</a:t>
            </a:r>
          </a:p>
        </p:txBody>
      </p:sp>
    </p:spTree>
    <p:extLst>
      <p:ext uri="{BB962C8B-B14F-4D97-AF65-F5344CB8AC3E}">
        <p14:creationId xmlns:p14="http://schemas.microsoft.com/office/powerpoint/2010/main" val="3734042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CEE6D-D4FF-48DA-FD28-6223211B3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roup 590">
            <a:extLst>
              <a:ext uri="{FF2B5EF4-FFF2-40B4-BE49-F238E27FC236}">
                <a16:creationId xmlns:a16="http://schemas.microsoft.com/office/drawing/2014/main" id="{EFFCC7B2-14C4-3A60-E8C8-F89558487F0E}"/>
              </a:ext>
            </a:extLst>
          </p:cNvPr>
          <p:cNvGrpSpPr/>
          <p:nvPr/>
        </p:nvGrpSpPr>
        <p:grpSpPr>
          <a:xfrm>
            <a:off x="224501" y="2112496"/>
            <a:ext cx="5757995" cy="4064467"/>
            <a:chOff x="1919999" y="405002"/>
            <a:chExt cx="8568002" cy="6048006"/>
          </a:xfrm>
          <a:scene3d>
            <a:camera prst="isometricOffAxis1Right"/>
            <a:lightRig rig="threePt" dir="t"/>
          </a:scene3d>
        </p:grpSpPr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8121CFB-0276-0F6E-4D9C-F3B4CCA374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2000" y="3393918"/>
              <a:ext cx="2015998" cy="539087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8DC5015F-3458-3003-E5E9-EB8411F4B73C}"/>
                </a:ext>
              </a:extLst>
            </p:cNvPr>
            <p:cNvGrpSpPr/>
            <p:nvPr/>
          </p:nvGrpSpPr>
          <p:grpSpPr>
            <a:xfrm>
              <a:off x="1919999" y="405002"/>
              <a:ext cx="3024000" cy="3024004"/>
              <a:chOff x="8832000" y="548999"/>
              <a:chExt cx="3024000" cy="3024001"/>
            </a:xfrm>
          </p:grpSpPr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24022D92-BCF3-418D-CC25-8ED862A08630}"/>
                  </a:ext>
                </a:extLst>
              </p:cNvPr>
              <p:cNvSpPr/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3D3A080C-BCCC-61FF-41B9-042485485B22}"/>
                  </a:ext>
                </a:extLst>
              </p:cNvPr>
              <p:cNvSpPr/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5</a:t>
                </a:r>
              </a:p>
            </p:txBody>
          </p: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790562C1-7163-B300-253A-34823A8747E4}"/>
                  </a:ext>
                </a:extLst>
              </p:cNvPr>
              <p:cNvSpPr/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4</a:t>
                </a:r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39DEE96E-908E-EBB2-DC13-1774537D425D}"/>
                  </a:ext>
                </a:extLst>
              </p:cNvPr>
              <p:cNvSpPr/>
              <p:nvPr/>
            </p:nvSpPr>
            <p:spPr>
              <a:xfrm>
                <a:off x="9336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46" name="Rectangle 645">
                <a:extLst>
                  <a:ext uri="{FF2B5EF4-FFF2-40B4-BE49-F238E27FC236}">
                    <a16:creationId xmlns:a16="http://schemas.microsoft.com/office/drawing/2014/main" id="{320A70B8-15CD-D8B1-7614-5E7C5415A16A}"/>
                  </a:ext>
                </a:extLst>
              </p:cNvPr>
              <p:cNvSpPr/>
              <p:nvPr/>
            </p:nvSpPr>
            <p:spPr>
              <a:xfrm>
                <a:off x="883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86B286B2-7E97-814D-6B50-4CA264216912}"/>
                  </a:ext>
                </a:extLst>
              </p:cNvPr>
              <p:cNvSpPr/>
              <p:nvPr/>
            </p:nvSpPr>
            <p:spPr>
              <a:xfrm>
                <a:off x="9336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48" name="Rectangle 647">
                <a:extLst>
                  <a:ext uri="{FF2B5EF4-FFF2-40B4-BE49-F238E27FC236}">
                    <a16:creationId xmlns:a16="http://schemas.microsoft.com/office/drawing/2014/main" id="{FAA05D2E-C119-4E40-0501-5163709921D6}"/>
                  </a:ext>
                </a:extLst>
              </p:cNvPr>
              <p:cNvSpPr/>
              <p:nvPr/>
            </p:nvSpPr>
            <p:spPr>
              <a:xfrm>
                <a:off x="8832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49" name="Rectangle 648">
                <a:extLst>
                  <a:ext uri="{FF2B5EF4-FFF2-40B4-BE49-F238E27FC236}">
                    <a16:creationId xmlns:a16="http://schemas.microsoft.com/office/drawing/2014/main" id="{BA461C61-E507-7634-CD41-ECB0CCE2BC2A}"/>
                  </a:ext>
                </a:extLst>
              </p:cNvPr>
              <p:cNvSpPr/>
              <p:nvPr/>
            </p:nvSpPr>
            <p:spPr>
              <a:xfrm>
                <a:off x="9336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0890FA10-5AEF-042A-A43D-A52592BB2FD4}"/>
                  </a:ext>
                </a:extLst>
              </p:cNvPr>
              <p:cNvSpPr/>
              <p:nvPr/>
            </p:nvSpPr>
            <p:spPr>
              <a:xfrm>
                <a:off x="9840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51" name="Rectangle 650">
                <a:extLst>
                  <a:ext uri="{FF2B5EF4-FFF2-40B4-BE49-F238E27FC236}">
                    <a16:creationId xmlns:a16="http://schemas.microsoft.com/office/drawing/2014/main" id="{EEFF13EB-E4EF-35FD-4EA3-2C9AA9FBC091}"/>
                  </a:ext>
                </a:extLst>
              </p:cNvPr>
              <p:cNvSpPr/>
              <p:nvPr/>
            </p:nvSpPr>
            <p:spPr>
              <a:xfrm>
                <a:off x="9840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AB4D5753-CB3F-A3C3-76D1-E21E27E06DBC}"/>
                  </a:ext>
                </a:extLst>
              </p:cNvPr>
              <p:cNvSpPr/>
              <p:nvPr/>
            </p:nvSpPr>
            <p:spPr>
              <a:xfrm>
                <a:off x="883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EBC14BBF-C2ED-04A0-DD35-0910A46219DE}"/>
                  </a:ext>
                </a:extLst>
              </p:cNvPr>
              <p:cNvSpPr/>
              <p:nvPr/>
            </p:nvSpPr>
            <p:spPr>
              <a:xfrm>
                <a:off x="9336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8AFC44F3-6CD6-7512-7DC0-9D19538F5A5B}"/>
                  </a:ext>
                </a:extLst>
              </p:cNvPr>
              <p:cNvSpPr/>
              <p:nvPr/>
            </p:nvSpPr>
            <p:spPr>
              <a:xfrm>
                <a:off x="9840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19</a:t>
                </a:r>
              </a:p>
            </p:txBody>
          </p:sp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52792145-EEDA-C615-456E-692BB88BEC03}"/>
                  </a:ext>
                </a:extLst>
              </p:cNvPr>
              <p:cNvSpPr/>
              <p:nvPr/>
            </p:nvSpPr>
            <p:spPr>
              <a:xfrm>
                <a:off x="10344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</a:t>
                </a:r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CCE400BB-C170-4E9D-1518-3DC66705F7C6}"/>
                  </a:ext>
                </a:extLst>
              </p:cNvPr>
              <p:cNvSpPr/>
              <p:nvPr/>
            </p:nvSpPr>
            <p:spPr>
              <a:xfrm>
                <a:off x="10848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18</a:t>
                </a: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888A1E5C-00DF-D099-02DF-69DC80F631EA}"/>
                  </a:ext>
                </a:extLst>
              </p:cNvPr>
              <p:cNvSpPr/>
              <p:nvPr/>
            </p:nvSpPr>
            <p:spPr>
              <a:xfrm>
                <a:off x="10344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11505C98-0F77-6D6D-51F4-D71047E7F094}"/>
                  </a:ext>
                </a:extLst>
              </p:cNvPr>
              <p:cNvSpPr/>
              <p:nvPr/>
            </p:nvSpPr>
            <p:spPr>
              <a:xfrm>
                <a:off x="10848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4</a:t>
                </a:r>
              </a:p>
            </p:txBody>
          </p: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0DC70082-4DF7-0C1D-9BDD-AF9329E4FCAF}"/>
                  </a:ext>
                </a:extLst>
              </p:cNvPr>
              <p:cNvSpPr/>
              <p:nvPr/>
            </p:nvSpPr>
            <p:spPr>
              <a:xfrm>
                <a:off x="11352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F34BBA7A-C849-B726-3B7D-89A9E26F4307}"/>
                  </a:ext>
                </a:extLst>
              </p:cNvPr>
              <p:cNvSpPr/>
              <p:nvPr/>
            </p:nvSpPr>
            <p:spPr>
              <a:xfrm>
                <a:off x="11352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13</a:t>
                </a: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E5F94517-E398-49BC-356D-50DC4505492D}"/>
                  </a:ext>
                </a:extLst>
              </p:cNvPr>
              <p:cNvSpPr/>
              <p:nvPr/>
            </p:nvSpPr>
            <p:spPr>
              <a:xfrm>
                <a:off x="10344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62" name="Rectangle 661">
                <a:extLst>
                  <a:ext uri="{FF2B5EF4-FFF2-40B4-BE49-F238E27FC236}">
                    <a16:creationId xmlns:a16="http://schemas.microsoft.com/office/drawing/2014/main" id="{E27127CE-9816-46E0-BBC4-82DD31ABFAF3}"/>
                  </a:ext>
                </a:extLst>
              </p:cNvPr>
              <p:cNvSpPr/>
              <p:nvPr/>
            </p:nvSpPr>
            <p:spPr>
              <a:xfrm>
                <a:off x="10848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621A7443-A8A9-C625-9556-ABAA00A089E8}"/>
                  </a:ext>
                </a:extLst>
              </p:cNvPr>
              <p:cNvSpPr/>
              <p:nvPr/>
            </p:nvSpPr>
            <p:spPr>
              <a:xfrm>
                <a:off x="1135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6</a:t>
                </a:r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69BF2901-87EE-C322-6BB3-F5438FE0BF05}"/>
                  </a:ext>
                </a:extLst>
              </p:cNvPr>
              <p:cNvSpPr/>
              <p:nvPr/>
            </p:nvSpPr>
            <p:spPr>
              <a:xfrm>
                <a:off x="10344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67126C6A-F1B9-2733-59F5-64EBFB2D5D49}"/>
                  </a:ext>
                </a:extLst>
              </p:cNvPr>
              <p:cNvSpPr/>
              <p:nvPr/>
            </p:nvSpPr>
            <p:spPr>
              <a:xfrm>
                <a:off x="10848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66" name="Rectangle 665">
                <a:extLst>
                  <a:ext uri="{FF2B5EF4-FFF2-40B4-BE49-F238E27FC236}">
                    <a16:creationId xmlns:a16="http://schemas.microsoft.com/office/drawing/2014/main" id="{974A49D4-16F5-C104-CDB7-BBD3B941E68D}"/>
                  </a:ext>
                </a:extLst>
              </p:cNvPr>
              <p:cNvSpPr/>
              <p:nvPr/>
            </p:nvSpPr>
            <p:spPr>
              <a:xfrm>
                <a:off x="10344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67" name="Rectangle 666">
                <a:extLst>
                  <a:ext uri="{FF2B5EF4-FFF2-40B4-BE49-F238E27FC236}">
                    <a16:creationId xmlns:a16="http://schemas.microsoft.com/office/drawing/2014/main" id="{24DB9514-DA9E-917D-69B3-F8F1753E2C18}"/>
                  </a:ext>
                </a:extLst>
              </p:cNvPr>
              <p:cNvSpPr/>
              <p:nvPr/>
            </p:nvSpPr>
            <p:spPr>
              <a:xfrm>
                <a:off x="10848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15</a:t>
                </a:r>
              </a:p>
            </p:txBody>
          </p:sp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C9B74087-740E-C9DE-0DDF-27FE676224F8}"/>
                  </a:ext>
                </a:extLst>
              </p:cNvPr>
              <p:cNvSpPr/>
              <p:nvPr/>
            </p:nvSpPr>
            <p:spPr>
              <a:xfrm>
                <a:off x="1135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10</a:t>
                </a:r>
              </a:p>
            </p:txBody>
          </p:sp>
          <p:sp>
            <p:nvSpPr>
              <p:cNvPr id="669" name="Rectangle 668">
                <a:extLst>
                  <a:ext uri="{FF2B5EF4-FFF2-40B4-BE49-F238E27FC236}">
                    <a16:creationId xmlns:a16="http://schemas.microsoft.com/office/drawing/2014/main" id="{7A66E4CD-43BD-D1A4-54C3-E5A16A672F2C}"/>
                  </a:ext>
                </a:extLst>
              </p:cNvPr>
              <p:cNvSpPr/>
              <p:nvPr/>
            </p:nvSpPr>
            <p:spPr>
              <a:xfrm>
                <a:off x="11352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70" name="Rectangle 669">
                <a:extLst>
                  <a:ext uri="{FF2B5EF4-FFF2-40B4-BE49-F238E27FC236}">
                    <a16:creationId xmlns:a16="http://schemas.microsoft.com/office/drawing/2014/main" id="{BAC87F72-C1BB-1E63-9E0C-08CD75765B6C}"/>
                  </a:ext>
                </a:extLst>
              </p:cNvPr>
              <p:cNvSpPr/>
              <p:nvPr/>
            </p:nvSpPr>
            <p:spPr>
              <a:xfrm>
                <a:off x="10344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3</a:t>
                </a:r>
              </a:p>
            </p:txBody>
          </p:sp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45EF75C0-4475-CD45-6DFB-94D1AF523A4C}"/>
                  </a:ext>
                </a:extLst>
              </p:cNvPr>
              <p:cNvSpPr/>
              <p:nvPr/>
            </p:nvSpPr>
            <p:spPr>
              <a:xfrm>
                <a:off x="10848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</a:t>
                </a:r>
              </a:p>
            </p:txBody>
          </p:sp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8A6FF362-93E0-B74D-EA4D-0AE8F9353C07}"/>
                  </a:ext>
                </a:extLst>
              </p:cNvPr>
              <p:cNvSpPr/>
              <p:nvPr/>
            </p:nvSpPr>
            <p:spPr>
              <a:xfrm>
                <a:off x="1135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55FD6C4B-60FD-D4D6-D5AC-829AD46903A2}"/>
                  </a:ext>
                </a:extLst>
              </p:cNvPr>
              <p:cNvSpPr/>
              <p:nvPr/>
            </p:nvSpPr>
            <p:spPr>
              <a:xfrm>
                <a:off x="9840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34E6CEB1-BF58-E70D-81C2-35A1E22A9351}"/>
                  </a:ext>
                </a:extLst>
              </p:cNvPr>
              <p:cNvSpPr/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7</a:t>
                </a: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BE08A13D-A1B9-FDB3-C257-1854042C2417}"/>
                  </a:ext>
                </a:extLst>
              </p:cNvPr>
              <p:cNvSpPr/>
              <p:nvPr/>
            </p:nvSpPr>
            <p:spPr>
              <a:xfrm>
                <a:off x="9336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465B4F8-5493-92AB-D035-6F9B1B118916}"/>
                  </a:ext>
                </a:extLst>
              </p:cNvPr>
              <p:cNvSpPr/>
              <p:nvPr/>
            </p:nvSpPr>
            <p:spPr>
              <a:xfrm>
                <a:off x="9840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D702CF5F-8AEA-9B8C-0A42-DE031E7777FB}"/>
                  </a:ext>
                </a:extLst>
              </p:cNvPr>
              <p:cNvSpPr/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20</a:t>
                </a:r>
              </a:p>
            </p:txBody>
          </p: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70BAD91C-89C0-9F7B-3DCE-7414CD04C00A}"/>
                </a:ext>
              </a:extLst>
            </p:cNvPr>
            <p:cNvGrpSpPr/>
            <p:nvPr/>
          </p:nvGrpSpPr>
          <p:grpSpPr>
            <a:xfrm>
              <a:off x="7464001" y="3429004"/>
              <a:ext cx="3024000" cy="3024004"/>
              <a:chOff x="8832000" y="548999"/>
              <a:chExt cx="3024000" cy="3024001"/>
            </a:xfrm>
          </p:grpSpPr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BF1410A5-5378-994A-1695-F9F159A8F648}"/>
                  </a:ext>
                </a:extLst>
              </p:cNvPr>
              <p:cNvSpPr/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56</a:t>
                </a: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C7C68CBB-8CB1-819B-69B8-61E7FA51C179}"/>
                  </a:ext>
                </a:extLst>
              </p:cNvPr>
              <p:cNvSpPr/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0A53F5F8-DCD0-CAD5-0286-22312EE46335}"/>
                  </a:ext>
                </a:extLst>
              </p:cNvPr>
              <p:cNvSpPr/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5DE377F5-466E-D3F1-5056-1E83E346258A}"/>
                  </a:ext>
                </a:extLst>
              </p:cNvPr>
              <p:cNvSpPr/>
              <p:nvPr/>
            </p:nvSpPr>
            <p:spPr>
              <a:xfrm>
                <a:off x="9336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1DBD2044-E901-B932-C7A1-ECAAFD8FC410}"/>
                  </a:ext>
                </a:extLst>
              </p:cNvPr>
              <p:cNvSpPr/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B83F976D-C1E0-9B8B-15BD-670725ABD05A}"/>
                  </a:ext>
                </a:extLst>
              </p:cNvPr>
              <p:cNvSpPr/>
              <p:nvPr/>
            </p:nvSpPr>
            <p:spPr>
              <a:xfrm>
                <a:off x="9840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CB7568CF-CC21-9B7A-C6A3-97436369C60A}"/>
                  </a:ext>
                </a:extLst>
              </p:cNvPr>
              <p:cNvSpPr/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B54F6E74-ACA5-B2F7-DBD8-696633A00678}"/>
                  </a:ext>
                </a:extLst>
              </p:cNvPr>
              <p:cNvSpPr/>
              <p:nvPr/>
            </p:nvSpPr>
            <p:spPr>
              <a:xfrm>
                <a:off x="9336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16656D60-6C3A-E415-8A32-74E95569D6ED}"/>
                  </a:ext>
                </a:extLst>
              </p:cNvPr>
              <p:cNvSpPr/>
              <p:nvPr/>
            </p:nvSpPr>
            <p:spPr>
              <a:xfrm>
                <a:off x="9840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0F9B8894-7459-56ED-5100-4C4A790098E1}"/>
                  </a:ext>
                </a:extLst>
              </p:cNvPr>
              <p:cNvSpPr/>
              <p:nvPr/>
            </p:nvSpPr>
            <p:spPr>
              <a:xfrm>
                <a:off x="883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5464050A-7BFB-A097-EF21-1E9C86F0E135}"/>
                  </a:ext>
                </a:extLst>
              </p:cNvPr>
              <p:cNvSpPr/>
              <p:nvPr/>
            </p:nvSpPr>
            <p:spPr>
              <a:xfrm>
                <a:off x="9336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C9707B1C-EB04-F7CC-6202-DF1E12608B5C}"/>
                  </a:ext>
                </a:extLst>
              </p:cNvPr>
              <p:cNvSpPr/>
              <p:nvPr/>
            </p:nvSpPr>
            <p:spPr>
              <a:xfrm>
                <a:off x="8832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8" name="Rectangle 617">
                <a:extLst>
                  <a:ext uri="{FF2B5EF4-FFF2-40B4-BE49-F238E27FC236}">
                    <a16:creationId xmlns:a16="http://schemas.microsoft.com/office/drawing/2014/main" id="{95E4A032-F5F5-0445-2839-A6A2CB35A5F5}"/>
                  </a:ext>
                </a:extLst>
              </p:cNvPr>
              <p:cNvSpPr/>
              <p:nvPr/>
            </p:nvSpPr>
            <p:spPr>
              <a:xfrm>
                <a:off x="9336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84F8A73C-A2CB-487E-2519-56BCB6E3D1CA}"/>
                  </a:ext>
                </a:extLst>
              </p:cNvPr>
              <p:cNvSpPr/>
              <p:nvPr/>
            </p:nvSpPr>
            <p:spPr>
              <a:xfrm>
                <a:off x="9840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5CDF3C24-9EC0-8938-8C64-C7EB6B0F3E8C}"/>
                  </a:ext>
                </a:extLst>
              </p:cNvPr>
              <p:cNvSpPr/>
              <p:nvPr/>
            </p:nvSpPr>
            <p:spPr>
              <a:xfrm>
                <a:off x="9840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EC2067AF-E2A7-44A0-1E22-730D769BB347}"/>
                  </a:ext>
                </a:extLst>
              </p:cNvPr>
              <p:cNvSpPr/>
              <p:nvPr/>
            </p:nvSpPr>
            <p:spPr>
              <a:xfrm>
                <a:off x="883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E06CFB6B-6302-16D0-503B-B872D21E4409}"/>
                  </a:ext>
                </a:extLst>
              </p:cNvPr>
              <p:cNvSpPr/>
              <p:nvPr/>
            </p:nvSpPr>
            <p:spPr>
              <a:xfrm>
                <a:off x="9336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1898D318-F882-A0B6-EB51-1F045C7C1C48}"/>
                  </a:ext>
                </a:extLst>
              </p:cNvPr>
              <p:cNvSpPr/>
              <p:nvPr/>
            </p:nvSpPr>
            <p:spPr>
              <a:xfrm>
                <a:off x="9840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8D038277-1817-98E7-724B-55360B999825}"/>
                  </a:ext>
                </a:extLst>
              </p:cNvPr>
              <p:cNvSpPr/>
              <p:nvPr/>
            </p:nvSpPr>
            <p:spPr>
              <a:xfrm>
                <a:off x="10344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5" name="Rectangle 624">
                <a:extLst>
                  <a:ext uri="{FF2B5EF4-FFF2-40B4-BE49-F238E27FC236}">
                    <a16:creationId xmlns:a16="http://schemas.microsoft.com/office/drawing/2014/main" id="{A968D667-F406-073F-698F-17268E2D5997}"/>
                  </a:ext>
                </a:extLst>
              </p:cNvPr>
              <p:cNvSpPr/>
              <p:nvPr/>
            </p:nvSpPr>
            <p:spPr>
              <a:xfrm>
                <a:off x="10848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6" name="Rectangle 625">
                <a:extLst>
                  <a:ext uri="{FF2B5EF4-FFF2-40B4-BE49-F238E27FC236}">
                    <a16:creationId xmlns:a16="http://schemas.microsoft.com/office/drawing/2014/main" id="{FFF08A1F-32F7-824A-201F-2EB42C7772FD}"/>
                  </a:ext>
                </a:extLst>
              </p:cNvPr>
              <p:cNvSpPr/>
              <p:nvPr/>
            </p:nvSpPr>
            <p:spPr>
              <a:xfrm>
                <a:off x="10344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7" name="Rectangle 626">
                <a:extLst>
                  <a:ext uri="{FF2B5EF4-FFF2-40B4-BE49-F238E27FC236}">
                    <a16:creationId xmlns:a16="http://schemas.microsoft.com/office/drawing/2014/main" id="{A16CE154-B6EA-8243-227B-9A5351C3EB09}"/>
                  </a:ext>
                </a:extLst>
              </p:cNvPr>
              <p:cNvSpPr/>
              <p:nvPr/>
            </p:nvSpPr>
            <p:spPr>
              <a:xfrm>
                <a:off x="10848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259B546B-8251-7F30-A825-B3B6EAD70524}"/>
                  </a:ext>
                </a:extLst>
              </p:cNvPr>
              <p:cNvSpPr/>
              <p:nvPr/>
            </p:nvSpPr>
            <p:spPr>
              <a:xfrm>
                <a:off x="11352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89BE81B8-F915-E441-07A7-F1D225E1CC20}"/>
                  </a:ext>
                </a:extLst>
              </p:cNvPr>
              <p:cNvSpPr/>
              <p:nvPr/>
            </p:nvSpPr>
            <p:spPr>
              <a:xfrm>
                <a:off x="11352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0" name="Rectangle 629">
                <a:extLst>
                  <a:ext uri="{FF2B5EF4-FFF2-40B4-BE49-F238E27FC236}">
                    <a16:creationId xmlns:a16="http://schemas.microsoft.com/office/drawing/2014/main" id="{9BD946D9-B76A-F00F-1104-B422DCB0D4B7}"/>
                  </a:ext>
                </a:extLst>
              </p:cNvPr>
              <p:cNvSpPr/>
              <p:nvPr/>
            </p:nvSpPr>
            <p:spPr>
              <a:xfrm>
                <a:off x="10344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1" name="Rectangle 630">
                <a:extLst>
                  <a:ext uri="{FF2B5EF4-FFF2-40B4-BE49-F238E27FC236}">
                    <a16:creationId xmlns:a16="http://schemas.microsoft.com/office/drawing/2014/main" id="{4B8CBF93-6C3C-59A0-CC07-D51567DCBA4B}"/>
                  </a:ext>
                </a:extLst>
              </p:cNvPr>
              <p:cNvSpPr/>
              <p:nvPr/>
            </p:nvSpPr>
            <p:spPr>
              <a:xfrm>
                <a:off x="10848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6484111C-9046-B7EE-2B8C-12C9CF2BB07B}"/>
                  </a:ext>
                </a:extLst>
              </p:cNvPr>
              <p:cNvSpPr/>
              <p:nvPr/>
            </p:nvSpPr>
            <p:spPr>
              <a:xfrm>
                <a:off x="1135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C1C7B379-46E9-CBA6-33BC-CF1068E94992}"/>
                  </a:ext>
                </a:extLst>
              </p:cNvPr>
              <p:cNvSpPr/>
              <p:nvPr/>
            </p:nvSpPr>
            <p:spPr>
              <a:xfrm>
                <a:off x="10344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4" name="Rectangle 633">
                <a:extLst>
                  <a:ext uri="{FF2B5EF4-FFF2-40B4-BE49-F238E27FC236}">
                    <a16:creationId xmlns:a16="http://schemas.microsoft.com/office/drawing/2014/main" id="{3572D3C9-A062-48EE-BA8F-475E1D6E7F29}"/>
                  </a:ext>
                </a:extLst>
              </p:cNvPr>
              <p:cNvSpPr/>
              <p:nvPr/>
            </p:nvSpPr>
            <p:spPr>
              <a:xfrm>
                <a:off x="10848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04A69846-19A6-79B3-4990-9DC2130E5479}"/>
                  </a:ext>
                </a:extLst>
              </p:cNvPr>
              <p:cNvSpPr/>
              <p:nvPr/>
            </p:nvSpPr>
            <p:spPr>
              <a:xfrm>
                <a:off x="10344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E49EFA09-721E-A661-BA39-C3A45BB9266A}"/>
                  </a:ext>
                </a:extLst>
              </p:cNvPr>
              <p:cNvSpPr/>
              <p:nvPr/>
            </p:nvSpPr>
            <p:spPr>
              <a:xfrm>
                <a:off x="10848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7" name="Rectangle 636">
                <a:extLst>
                  <a:ext uri="{FF2B5EF4-FFF2-40B4-BE49-F238E27FC236}">
                    <a16:creationId xmlns:a16="http://schemas.microsoft.com/office/drawing/2014/main" id="{813E428F-32F9-1444-96C6-C1D5AFEFFC9A}"/>
                  </a:ext>
                </a:extLst>
              </p:cNvPr>
              <p:cNvSpPr/>
              <p:nvPr/>
            </p:nvSpPr>
            <p:spPr>
              <a:xfrm>
                <a:off x="1135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A33FF299-4790-E307-5822-D14B8E899E42}"/>
                  </a:ext>
                </a:extLst>
              </p:cNvPr>
              <p:cNvSpPr/>
              <p:nvPr/>
            </p:nvSpPr>
            <p:spPr>
              <a:xfrm>
                <a:off x="11352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447E821E-9097-A88D-3B29-913C661AABFF}"/>
                  </a:ext>
                </a:extLst>
              </p:cNvPr>
              <p:cNvSpPr/>
              <p:nvPr/>
            </p:nvSpPr>
            <p:spPr>
              <a:xfrm>
                <a:off x="10344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C051577-DBC7-DC2B-F9BA-D4437B53DB5B}"/>
                  </a:ext>
                </a:extLst>
              </p:cNvPr>
              <p:cNvSpPr/>
              <p:nvPr/>
            </p:nvSpPr>
            <p:spPr>
              <a:xfrm>
                <a:off x="10848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8F869B9C-1545-3BAB-BBA8-5FC5AA0D8313}"/>
                  </a:ext>
                </a:extLst>
              </p:cNvPr>
              <p:cNvSpPr/>
              <p:nvPr/>
            </p:nvSpPr>
            <p:spPr>
              <a:xfrm>
                <a:off x="1135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</p:grp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79833296-A1B0-0627-605D-A32EABC8EA25}"/>
                </a:ext>
              </a:extLst>
            </p:cNvPr>
            <p:cNvCxnSpPr>
              <a:cxnSpLocks/>
            </p:cNvCxnSpPr>
            <p:nvPr/>
          </p:nvCxnSpPr>
          <p:spPr>
            <a:xfrm>
              <a:off x="1919999" y="405002"/>
              <a:ext cx="3528001" cy="1511999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ED762FBB-A749-D2AB-55BB-525CAFAE9883}"/>
                </a:ext>
              </a:extLst>
            </p:cNvPr>
            <p:cNvCxnSpPr>
              <a:cxnSpLocks/>
            </p:cNvCxnSpPr>
            <p:nvPr/>
          </p:nvCxnSpPr>
          <p:spPr>
            <a:xfrm>
              <a:off x="1919999" y="1917004"/>
              <a:ext cx="3528001" cy="1512002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>
              <a:extLst>
                <a:ext uri="{FF2B5EF4-FFF2-40B4-BE49-F238E27FC236}">
                  <a16:creationId xmlns:a16="http://schemas.microsoft.com/office/drawing/2014/main" id="{8DBE2D7D-82C3-2F75-D3B4-780757D55B6A}"/>
                </a:ext>
              </a:extLst>
            </p:cNvPr>
            <p:cNvCxnSpPr>
              <a:cxnSpLocks/>
            </p:cNvCxnSpPr>
            <p:nvPr/>
          </p:nvCxnSpPr>
          <p:spPr>
            <a:xfrm>
              <a:off x="2423998" y="1906077"/>
              <a:ext cx="3528002" cy="1487841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53E13670-A368-5EF3-A1B1-9C190BD0405E}"/>
                </a:ext>
              </a:extLst>
            </p:cNvPr>
            <p:cNvCxnSpPr>
              <a:cxnSpLocks/>
            </p:cNvCxnSpPr>
            <p:nvPr/>
          </p:nvCxnSpPr>
          <p:spPr>
            <a:xfrm>
              <a:off x="2423997" y="422546"/>
              <a:ext cx="3528004" cy="1494455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2A4B67B9-6B6C-C15A-3CD9-5D4CFEA75FC6}"/>
                </a:ext>
              </a:extLst>
            </p:cNvPr>
            <p:cNvGrpSpPr/>
            <p:nvPr/>
          </p:nvGrpSpPr>
          <p:grpSpPr>
            <a:xfrm>
              <a:off x="5448000" y="1917004"/>
              <a:ext cx="504001" cy="1512002"/>
              <a:chOff x="8832000" y="548999"/>
              <a:chExt cx="504000" cy="151200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4E5AAD39-DF98-743E-AAB5-A0E491263B3A}"/>
                  </a:ext>
                </a:extLst>
              </p:cNvPr>
              <p:cNvSpPr/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</a:t>
                </a:r>
              </a:p>
            </p:txBody>
          </p:sp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D9103970-9479-42C3-8255-1D469A800EE8}"/>
                  </a:ext>
                </a:extLst>
              </p:cNvPr>
              <p:cNvSpPr/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AA3CBB62-CCD1-4788-E01B-0CE6D62A6A28}"/>
                  </a:ext>
                </a:extLst>
              </p:cNvPr>
              <p:cNvSpPr/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6</a:t>
                </a:r>
              </a:p>
            </p:txBody>
          </p:sp>
        </p:grp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C82970FB-4395-1891-C941-4648720668E8}"/>
                </a:ext>
              </a:extLst>
            </p:cNvPr>
            <p:cNvCxnSpPr>
              <a:cxnSpLocks/>
            </p:cNvCxnSpPr>
            <p:nvPr/>
          </p:nvCxnSpPr>
          <p:spPr>
            <a:xfrm>
              <a:off x="5448000" y="1917001"/>
              <a:ext cx="2016000" cy="1512005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479710F9-BBE3-4EDB-17BF-ADCD36F349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2000" y="1917001"/>
              <a:ext cx="2015998" cy="1512002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CAAF0246-FBBB-82CA-E555-A4422FBADB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8000" y="3429000"/>
              <a:ext cx="2016000" cy="504001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90181DD6-C259-3C9A-C30F-8BA0094F267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4500" y="2112496"/>
            <a:ext cx="5757995" cy="4064467"/>
            <a:chOff x="1919999" y="405002"/>
            <a:chExt cx="8568002" cy="6048006"/>
          </a:xfrm>
          <a:scene3d>
            <a:camera prst="isometricOffAxis1Right"/>
            <a:lightRig rig="threePt" dir="t"/>
          </a:scene3d>
        </p:grpSpPr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2AA11537-8426-D65A-6E2A-E66D6A9102C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5952000" y="3393918"/>
              <a:ext cx="2015998" cy="539087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58337302-EED2-AFB5-E16E-214A3E9E860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919999" y="405002"/>
              <a:ext cx="3024000" cy="3024004"/>
              <a:chOff x="8832000" y="548999"/>
              <a:chExt cx="3024000" cy="3024001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590C35FC-2781-C063-1906-7B020C6A544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78F3CBC4-0C32-7FF0-198E-D6E7B51E93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5</a:t>
                </a:r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EB0FEF16-FACD-423F-CDD0-92301E5322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4</a:t>
                </a: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96BDE3A1-EF5B-DF47-96DB-2E40AD4B49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76663683-5A10-F843-5960-3B3316A9A3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EB30E4B5-3F90-E6BA-432C-DC39F3E29E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DD913E3E-D9CC-AF8C-D39A-689057E75D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0F3E34AE-7283-AC24-EFD5-74C668BB85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4F1E032D-BA95-96B5-2962-51A3C2EDE1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6B853F7E-6034-F72F-7FD3-C20026C73D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AB4F93F5-4BF0-FE20-E601-1169807B08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94298321-ACF5-48D8-5A13-68F7F34D78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C1FA9C7E-1A38-183E-7E40-99A8CD61012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19</a:t>
                </a: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0B2B1AFA-04CE-8F64-41A1-BE90431FA2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</a:t>
                </a:r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FED7B921-AF0D-D71B-1EFF-05F0230D7F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18</a:t>
                </a:r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E3C95309-695C-58F6-16B2-7A560B28CA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C8820B74-1110-DF0C-5A1A-CCD56189E4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4</a:t>
                </a:r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5E120BFA-B596-EAFC-0008-2DDC40F69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313672B1-2868-37C9-564A-2C4989A14B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13</a:t>
                </a: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B4A90D3-29E7-4D06-7FB7-1643C8FB69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86DBD57D-1593-269E-FC13-13F6E3C9DF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461B68EE-9CC0-FB39-2C87-95D1B02B756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6</a:t>
                </a:r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DD1CC46-6995-6E33-1EDA-47CD7C3A254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3D3C3A9-08F6-24A3-DB4E-FF531D9DBC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7BCACD0F-78D5-6AB5-2FF2-CB2C94994C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3F2E89E1-4237-0145-8640-9093B24600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15</a:t>
                </a:r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45822E88-C209-9E14-D423-D35E4BBF80D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10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00E42964-E5A2-1F0C-8D4D-5869E212FE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0F25DD1B-F704-7C16-4890-D9B22A3213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3</a:t>
                </a:r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DB18C444-5A73-C461-E825-B42056739B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</a:t>
                </a:r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43B93AC7-F2DC-02FF-76BE-7DD6A9AB8E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9E817B2C-46EB-9A90-8438-6911DD089E2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8CA70F5F-AEEC-A0CC-5B96-99603073F4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7</a:t>
                </a:r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4F4F4786-BA21-4A7B-3515-B9BBFF2C7C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FD805A21-A61A-5863-5D8A-128AAE270B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D9DF0735-DF6E-1F8D-9C03-4910DFDF58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20</a:t>
                </a:r>
              </a:p>
            </p:txBody>
          </p: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24377EA-DEAF-0C27-48C1-FC6F4550F0E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464001" y="3429004"/>
              <a:ext cx="3024000" cy="3024004"/>
              <a:chOff x="8832000" y="548999"/>
              <a:chExt cx="3024000" cy="3024001"/>
            </a:xfrm>
          </p:grpSpPr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A652BD23-DDDC-FC67-CD43-6CD8FA7248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56</a:t>
                </a: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88C703B8-0759-6E5C-5221-8957E02071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069A3E42-B982-E212-1EEA-24C8B9BFA9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CEC431F6-ED0C-E2AD-31BA-5C661FAD9B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6F2F4DD3-FEC5-9A91-B10B-776BBC83A6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7FE56B2C-2EE8-B45A-5006-726218AB68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276D2F02-69CF-9C9E-0418-05793FCEBF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EDD3A761-1C53-E87E-06A6-BE528DA37A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B7B2AA9-6B2D-ADD4-890A-25630C3B3A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EE71AB67-E10C-DDF1-77A8-1270097CF3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3DF85870-419E-F00E-8B8D-ECBD645DDC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237E40A7-5D51-5DA9-B6D8-EBB04E67A3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5135F6E5-AFE2-8027-EB7C-BD3B59A956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315F6DB9-A130-4962-E859-7EAABFC80E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9EDCA5C5-753B-47B2-4497-0DF3E9EB24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2FA4E012-DDB8-25D2-D56D-29C1BD369B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CC8DADAD-18A9-4F84-0D7D-9E2151096A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36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311EA598-2018-331E-5D90-14240BAE2F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40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4A03058C-C034-0DFD-4CC5-3F1FC97CED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7B13C772-A290-F0EC-9B2E-849913A42C1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EDE475FA-9322-7FEF-573B-273F149489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2E08B778-7D8F-2655-A6B0-66D286B267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BB8DDE60-41C2-07DF-5932-6A38708128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AC30415F-7431-E164-1D4C-BC3B1C315A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0357346-4C83-14DC-B3BE-996B58867E0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D6BCC7CB-97F6-E27C-BEAE-B9BABB1F947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E7A05A69-5F6C-AA56-E55B-A6BB6C80CF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EACD5C14-6375-ACC8-A699-6AFC620100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85731C0C-364B-CA9B-E16A-EC9ABEC55D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99297AD2-B991-FB18-1E3F-7AAC9F777E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05668E7-66F4-A5CB-9FD4-FEDBA61062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A8ECDF3-2822-57CD-9D94-77EE43C153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CB31F014-2778-AAF8-95C0-D3F5B72664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6D068027-B18F-BF3F-5B7B-AD35579F1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344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EBCBA75B-8158-1324-55F1-027C5FF6EB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8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9BACD1AD-E668-3E73-66F2-8D6F542A52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5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</p:grp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1B62F788-C542-1DC2-D99E-27C9AEA650F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919999" y="405002"/>
              <a:ext cx="3528001" cy="1511999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50ADFA93-50C4-E0CF-E5D2-FABA191622D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919999" y="1917004"/>
              <a:ext cx="3528001" cy="1512002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5F5742A5-AEA8-8E57-32BF-C0C78103ABE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423998" y="1906077"/>
              <a:ext cx="3528002" cy="1487841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516DEFE5-A0D9-3944-A921-03C73CF169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423997" y="422546"/>
              <a:ext cx="3528004" cy="1494455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30AAF7CA-2B5E-751A-EA6C-72A0AF0CECC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448000" y="1917004"/>
              <a:ext cx="504001" cy="1512002"/>
              <a:chOff x="8832000" y="548999"/>
              <a:chExt cx="504000" cy="151200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613CEE6F-060E-C170-F10D-132D8863C26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</a:t>
                </a:r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CB5FE055-F444-1971-A83F-84B6CC894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6D63C06D-B7DF-BDEA-5E25-658825640E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6</a:t>
                </a:r>
              </a:p>
            </p:txBody>
          </p:sp>
        </p:grp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52C373D3-EC8B-D93C-DC99-6A57A1138CB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448000" y="1917001"/>
              <a:ext cx="2016000" cy="1512005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FA410C48-B893-D966-56BD-5E31D82D8D2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5952000" y="1917001"/>
              <a:ext cx="2015998" cy="1512002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5D72C0B3-A7CE-D3F7-5067-F83101C3394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5448000" y="3429000"/>
              <a:ext cx="2016000" cy="504001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04D940B-7C82-A16A-E80A-09BA4C5A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Expected Value (Faster)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254E3D-30AB-58F3-6331-848B08436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As we assumed that throw variance is independent in the horizontal and vertical directions, we can perform two 1D convolutions rather than one 2D convolution</a:t>
            </a:r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CBA81CF6-5CBB-E7AB-1124-A6B5999915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5245" y="2109113"/>
            <a:ext cx="1901489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Score Matrix</a:t>
            </a:r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3CB56FDA-8201-C4DF-0FCA-5BFDE6ECF4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01305" y="3546934"/>
            <a:ext cx="2055988" cy="369332"/>
          </a:xfrm>
          <a:prstGeom prst="rect">
            <a:avLst/>
          </a:prstGeom>
          <a:solidFill>
            <a:schemeClr val="bg1"/>
          </a:solidFill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Expected Value</a:t>
            </a:r>
          </a:p>
        </p:txBody>
      </p:sp>
      <p:sp>
        <p:nvSpPr>
          <p:cNvPr id="777" name="TextBox 776">
            <a:extLst>
              <a:ext uri="{FF2B5EF4-FFF2-40B4-BE49-F238E27FC236}">
                <a16:creationId xmlns:a16="http://schemas.microsoft.com/office/drawing/2014/main" id="{B98D26EC-3F92-1CC2-536D-7575CCD9BF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0689" y="2772902"/>
            <a:ext cx="1798277" cy="369332"/>
          </a:xfrm>
          <a:prstGeom prst="rect">
            <a:avLst/>
          </a:prstGeom>
          <a:solidFill>
            <a:schemeClr val="bg1"/>
          </a:solidFill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Skill Kernel</a:t>
            </a: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5D5CB235-66BF-9046-8430-1ECD4C217C70}"/>
              </a:ext>
            </a:extLst>
          </p:cNvPr>
          <p:cNvSpPr/>
          <p:nvPr/>
        </p:nvSpPr>
        <p:spPr>
          <a:xfrm>
            <a:off x="138023" y="1552755"/>
            <a:ext cx="5844473" cy="4624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0917DADA-096B-F7E3-2231-6640300182CB}"/>
              </a:ext>
            </a:extLst>
          </p:cNvPr>
          <p:cNvGrpSpPr/>
          <p:nvPr/>
        </p:nvGrpSpPr>
        <p:grpSpPr>
          <a:xfrm>
            <a:off x="224500" y="2109113"/>
            <a:ext cx="5757994" cy="4064467"/>
            <a:chOff x="1920000" y="405000"/>
            <a:chExt cx="8568000" cy="6048001"/>
          </a:xfrm>
          <a:scene3d>
            <a:camera prst="isometricOffAxis1Right"/>
            <a:lightRig rig="threePt" dir="t"/>
          </a:scene3d>
        </p:grpSpPr>
        <p:cxnSp>
          <p:nvCxnSpPr>
            <p:cNvPr id="960" name="Straight Connector 959">
              <a:extLst>
                <a:ext uri="{FF2B5EF4-FFF2-40B4-BE49-F238E27FC236}">
                  <a16:creationId xmlns:a16="http://schemas.microsoft.com/office/drawing/2014/main" id="{DC3898BB-B04E-D3AC-F907-7D2DF7C457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9995" y="2415961"/>
              <a:ext cx="1008004" cy="1517039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1" name="Group 960">
              <a:extLst>
                <a:ext uri="{FF2B5EF4-FFF2-40B4-BE49-F238E27FC236}">
                  <a16:creationId xmlns:a16="http://schemas.microsoft.com/office/drawing/2014/main" id="{78C9778D-4BE9-80EE-5A1A-D0B76F7F1785}"/>
                </a:ext>
              </a:extLst>
            </p:cNvPr>
            <p:cNvGrpSpPr/>
            <p:nvPr/>
          </p:nvGrpSpPr>
          <p:grpSpPr>
            <a:xfrm>
              <a:off x="1920000" y="405000"/>
              <a:ext cx="3024000" cy="3024001"/>
              <a:chOff x="8832000" y="548999"/>
              <a:chExt cx="3024000" cy="3024001"/>
            </a:xfrm>
          </p:grpSpPr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A0A692C4-1641-E29D-66F4-65C13E279770}"/>
                  </a:ext>
                </a:extLst>
              </p:cNvPr>
              <p:cNvSpPr/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3A929A6E-3E94-092B-F205-CD5FA6392F33}"/>
                  </a:ext>
                </a:extLst>
              </p:cNvPr>
              <p:cNvSpPr/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5</a:t>
                </a:r>
              </a:p>
            </p:txBody>
          </p:sp>
          <p:sp>
            <p:nvSpPr>
              <p:cNvPr id="1018" name="Rectangle 1017">
                <a:extLst>
                  <a:ext uri="{FF2B5EF4-FFF2-40B4-BE49-F238E27FC236}">
                    <a16:creationId xmlns:a16="http://schemas.microsoft.com/office/drawing/2014/main" id="{A2AFBA52-0389-6641-70C9-5B2EBEA09F1C}"/>
                  </a:ext>
                </a:extLst>
              </p:cNvPr>
              <p:cNvSpPr/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4</a:t>
                </a:r>
              </a:p>
            </p:txBody>
          </p: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F2E41959-0A44-32A3-578F-2AE045FF4941}"/>
                  </a:ext>
                </a:extLst>
              </p:cNvPr>
              <p:cNvSpPr/>
              <p:nvPr/>
            </p:nvSpPr>
            <p:spPr>
              <a:xfrm>
                <a:off x="9336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20" name="Rectangle 1019">
                <a:extLst>
                  <a:ext uri="{FF2B5EF4-FFF2-40B4-BE49-F238E27FC236}">
                    <a16:creationId xmlns:a16="http://schemas.microsoft.com/office/drawing/2014/main" id="{8ED96FD4-E1F8-E216-9770-6B5659C4752D}"/>
                  </a:ext>
                </a:extLst>
              </p:cNvPr>
              <p:cNvSpPr/>
              <p:nvPr/>
            </p:nvSpPr>
            <p:spPr>
              <a:xfrm>
                <a:off x="883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D9E13EBE-4995-2955-8758-5C13B2235998}"/>
                  </a:ext>
                </a:extLst>
              </p:cNvPr>
              <p:cNvSpPr/>
              <p:nvPr/>
            </p:nvSpPr>
            <p:spPr>
              <a:xfrm>
                <a:off x="9336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22" name="Rectangle 1021">
                <a:extLst>
                  <a:ext uri="{FF2B5EF4-FFF2-40B4-BE49-F238E27FC236}">
                    <a16:creationId xmlns:a16="http://schemas.microsoft.com/office/drawing/2014/main" id="{FA20FFC0-66E7-BAB6-A09F-0FEC1FAF2151}"/>
                  </a:ext>
                </a:extLst>
              </p:cNvPr>
              <p:cNvSpPr/>
              <p:nvPr/>
            </p:nvSpPr>
            <p:spPr>
              <a:xfrm>
                <a:off x="8832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23" name="Rectangle 1022">
                <a:extLst>
                  <a:ext uri="{FF2B5EF4-FFF2-40B4-BE49-F238E27FC236}">
                    <a16:creationId xmlns:a16="http://schemas.microsoft.com/office/drawing/2014/main" id="{D06126FA-04F8-81D7-05A1-4FE70CDE89C6}"/>
                  </a:ext>
                </a:extLst>
              </p:cNvPr>
              <p:cNvSpPr/>
              <p:nvPr/>
            </p:nvSpPr>
            <p:spPr>
              <a:xfrm>
                <a:off x="9336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A0FCE89A-9DD2-2DAD-29B1-DEEBE652BA37}"/>
                  </a:ext>
                </a:extLst>
              </p:cNvPr>
              <p:cNvSpPr/>
              <p:nvPr/>
            </p:nvSpPr>
            <p:spPr>
              <a:xfrm>
                <a:off x="9840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DDD7C42E-9D03-6DFB-D8DD-3E318E44F67D}"/>
                  </a:ext>
                </a:extLst>
              </p:cNvPr>
              <p:cNvSpPr/>
              <p:nvPr/>
            </p:nvSpPr>
            <p:spPr>
              <a:xfrm>
                <a:off x="9840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26" name="Rectangle 1025">
                <a:extLst>
                  <a:ext uri="{FF2B5EF4-FFF2-40B4-BE49-F238E27FC236}">
                    <a16:creationId xmlns:a16="http://schemas.microsoft.com/office/drawing/2014/main" id="{86510660-8C34-B1FE-9C59-D9F0D83444EE}"/>
                  </a:ext>
                </a:extLst>
              </p:cNvPr>
              <p:cNvSpPr/>
              <p:nvPr/>
            </p:nvSpPr>
            <p:spPr>
              <a:xfrm>
                <a:off x="883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27" name="Rectangle 1026">
                <a:extLst>
                  <a:ext uri="{FF2B5EF4-FFF2-40B4-BE49-F238E27FC236}">
                    <a16:creationId xmlns:a16="http://schemas.microsoft.com/office/drawing/2014/main" id="{6C2B47A8-ACD4-0054-EE8F-92ACA8C3D6F2}"/>
                  </a:ext>
                </a:extLst>
              </p:cNvPr>
              <p:cNvSpPr/>
              <p:nvPr/>
            </p:nvSpPr>
            <p:spPr>
              <a:xfrm>
                <a:off x="9336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28" name="Rectangle 1027">
                <a:extLst>
                  <a:ext uri="{FF2B5EF4-FFF2-40B4-BE49-F238E27FC236}">
                    <a16:creationId xmlns:a16="http://schemas.microsoft.com/office/drawing/2014/main" id="{3E1A1806-02D6-8882-CC7B-0F9CDD3EF2B9}"/>
                  </a:ext>
                </a:extLst>
              </p:cNvPr>
              <p:cNvSpPr/>
              <p:nvPr/>
            </p:nvSpPr>
            <p:spPr>
              <a:xfrm>
                <a:off x="9840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19</a:t>
                </a:r>
              </a:p>
            </p:txBody>
          </p:sp>
          <p:sp>
            <p:nvSpPr>
              <p:cNvPr id="1029" name="Rectangle 1028">
                <a:extLst>
                  <a:ext uri="{FF2B5EF4-FFF2-40B4-BE49-F238E27FC236}">
                    <a16:creationId xmlns:a16="http://schemas.microsoft.com/office/drawing/2014/main" id="{EA488658-1573-6D27-378A-6C2874495F6D}"/>
                  </a:ext>
                </a:extLst>
              </p:cNvPr>
              <p:cNvSpPr/>
              <p:nvPr/>
            </p:nvSpPr>
            <p:spPr>
              <a:xfrm>
                <a:off x="10344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</a:t>
                </a:r>
              </a:p>
            </p:txBody>
          </p:sp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11F3FA79-B183-0355-5DFD-3DAF414AD789}"/>
                  </a:ext>
                </a:extLst>
              </p:cNvPr>
              <p:cNvSpPr/>
              <p:nvPr/>
            </p:nvSpPr>
            <p:spPr>
              <a:xfrm>
                <a:off x="10848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18</a:t>
                </a:r>
              </a:p>
            </p:txBody>
          </p:sp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1CF52CA0-D438-2753-8EB7-5E9D55633C9D}"/>
                  </a:ext>
                </a:extLst>
              </p:cNvPr>
              <p:cNvSpPr/>
              <p:nvPr/>
            </p:nvSpPr>
            <p:spPr>
              <a:xfrm>
                <a:off x="10344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2A3E6E16-F2FF-9A16-8917-89200432C205}"/>
                  </a:ext>
                </a:extLst>
              </p:cNvPr>
              <p:cNvSpPr/>
              <p:nvPr/>
            </p:nvSpPr>
            <p:spPr>
              <a:xfrm>
                <a:off x="10848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4</a:t>
                </a:r>
              </a:p>
            </p:txBody>
          </p:sp>
          <p:sp>
            <p:nvSpPr>
              <p:cNvPr id="1033" name="Rectangle 1032">
                <a:extLst>
                  <a:ext uri="{FF2B5EF4-FFF2-40B4-BE49-F238E27FC236}">
                    <a16:creationId xmlns:a16="http://schemas.microsoft.com/office/drawing/2014/main" id="{2F522FD2-503D-2D76-0DB1-16EE37C8B52B}"/>
                  </a:ext>
                </a:extLst>
              </p:cNvPr>
              <p:cNvSpPr/>
              <p:nvPr/>
            </p:nvSpPr>
            <p:spPr>
              <a:xfrm>
                <a:off x="11352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34" name="Rectangle 1033">
                <a:extLst>
                  <a:ext uri="{FF2B5EF4-FFF2-40B4-BE49-F238E27FC236}">
                    <a16:creationId xmlns:a16="http://schemas.microsoft.com/office/drawing/2014/main" id="{EA879703-09A6-4F3D-A5A2-A54EF54012FB}"/>
                  </a:ext>
                </a:extLst>
              </p:cNvPr>
              <p:cNvSpPr/>
              <p:nvPr/>
            </p:nvSpPr>
            <p:spPr>
              <a:xfrm>
                <a:off x="11352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13</a:t>
                </a:r>
              </a:p>
            </p:txBody>
          </p:sp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520DC2B6-334C-8274-B09D-4A00ABA20032}"/>
                  </a:ext>
                </a:extLst>
              </p:cNvPr>
              <p:cNvSpPr/>
              <p:nvPr/>
            </p:nvSpPr>
            <p:spPr>
              <a:xfrm>
                <a:off x="10344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6E870C06-A623-1FEE-1DE8-447FBA1FE3B7}"/>
                  </a:ext>
                </a:extLst>
              </p:cNvPr>
              <p:cNvSpPr/>
              <p:nvPr/>
            </p:nvSpPr>
            <p:spPr>
              <a:xfrm>
                <a:off x="10848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3A11578C-1B8C-711D-96CE-7FB3AF826A18}"/>
                  </a:ext>
                </a:extLst>
              </p:cNvPr>
              <p:cNvSpPr/>
              <p:nvPr/>
            </p:nvSpPr>
            <p:spPr>
              <a:xfrm>
                <a:off x="1135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6</a:t>
                </a:r>
              </a:p>
            </p:txBody>
          </p:sp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C1E9953F-6F73-CEC1-D952-C25C66A92C24}"/>
                  </a:ext>
                </a:extLst>
              </p:cNvPr>
              <p:cNvSpPr/>
              <p:nvPr/>
            </p:nvSpPr>
            <p:spPr>
              <a:xfrm>
                <a:off x="10344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14AD5AB4-8C35-88F7-AD2C-700C01A6534C}"/>
                  </a:ext>
                </a:extLst>
              </p:cNvPr>
              <p:cNvSpPr/>
              <p:nvPr/>
            </p:nvSpPr>
            <p:spPr>
              <a:xfrm>
                <a:off x="10848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8A4F653D-B713-27CF-D283-95BDDA247773}"/>
                  </a:ext>
                </a:extLst>
              </p:cNvPr>
              <p:cNvSpPr/>
              <p:nvPr/>
            </p:nvSpPr>
            <p:spPr>
              <a:xfrm>
                <a:off x="10344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7D98C2B0-3453-0D40-7FD1-6A32AB5F3C35}"/>
                  </a:ext>
                </a:extLst>
              </p:cNvPr>
              <p:cNvSpPr/>
              <p:nvPr/>
            </p:nvSpPr>
            <p:spPr>
              <a:xfrm>
                <a:off x="10848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15</a:t>
                </a:r>
              </a:p>
            </p:txBody>
          </p:sp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2FE74718-F427-577A-80E5-6F4D4272F904}"/>
                  </a:ext>
                </a:extLst>
              </p:cNvPr>
              <p:cNvSpPr/>
              <p:nvPr/>
            </p:nvSpPr>
            <p:spPr>
              <a:xfrm>
                <a:off x="1135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10</a:t>
                </a:r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EB3B9403-D24E-CE7C-B677-40803333C1BF}"/>
                  </a:ext>
                </a:extLst>
              </p:cNvPr>
              <p:cNvSpPr/>
              <p:nvPr/>
            </p:nvSpPr>
            <p:spPr>
              <a:xfrm>
                <a:off x="11352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52B5ECE6-63E5-64DD-8B77-FD590BBEA2F3}"/>
                  </a:ext>
                </a:extLst>
              </p:cNvPr>
              <p:cNvSpPr/>
              <p:nvPr/>
            </p:nvSpPr>
            <p:spPr>
              <a:xfrm>
                <a:off x="10344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3</a:t>
                </a:r>
              </a:p>
            </p:txBody>
          </p:sp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A1792AD6-902B-B9EB-BA5D-893411937346}"/>
                  </a:ext>
                </a:extLst>
              </p:cNvPr>
              <p:cNvSpPr/>
              <p:nvPr/>
            </p:nvSpPr>
            <p:spPr>
              <a:xfrm>
                <a:off x="10848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</a:t>
                </a:r>
              </a:p>
            </p:txBody>
          </p:sp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40ADD350-C9E9-2A64-7CF5-486A1842BC6C}"/>
                  </a:ext>
                </a:extLst>
              </p:cNvPr>
              <p:cNvSpPr/>
              <p:nvPr/>
            </p:nvSpPr>
            <p:spPr>
              <a:xfrm>
                <a:off x="1135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7428F87D-8D56-3F76-C275-8D804342CF3D}"/>
                  </a:ext>
                </a:extLst>
              </p:cNvPr>
              <p:cNvSpPr/>
              <p:nvPr/>
            </p:nvSpPr>
            <p:spPr>
              <a:xfrm>
                <a:off x="9840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48" name="Rectangle 1047">
                <a:extLst>
                  <a:ext uri="{FF2B5EF4-FFF2-40B4-BE49-F238E27FC236}">
                    <a16:creationId xmlns:a16="http://schemas.microsoft.com/office/drawing/2014/main" id="{8E502DD8-09C1-DE63-3126-07E17FBA7B9F}"/>
                  </a:ext>
                </a:extLst>
              </p:cNvPr>
              <p:cNvSpPr/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7</a:t>
                </a:r>
              </a:p>
            </p:txBody>
          </p:sp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E506337A-FBF2-8AC5-FD0D-6C44B07FF08B}"/>
                  </a:ext>
                </a:extLst>
              </p:cNvPr>
              <p:cNvSpPr/>
              <p:nvPr/>
            </p:nvSpPr>
            <p:spPr>
              <a:xfrm>
                <a:off x="9336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50" name="Rectangle 1049">
                <a:extLst>
                  <a:ext uri="{FF2B5EF4-FFF2-40B4-BE49-F238E27FC236}">
                    <a16:creationId xmlns:a16="http://schemas.microsoft.com/office/drawing/2014/main" id="{78456864-7445-3AC8-3F64-025C0C67214D}"/>
                  </a:ext>
                </a:extLst>
              </p:cNvPr>
              <p:cNvSpPr/>
              <p:nvPr/>
            </p:nvSpPr>
            <p:spPr>
              <a:xfrm>
                <a:off x="9840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4AD2BA69-B858-6D07-0E77-E9824B2C8D25}"/>
                  </a:ext>
                </a:extLst>
              </p:cNvPr>
              <p:cNvSpPr/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20</a:t>
                </a:r>
              </a:p>
            </p:txBody>
          </p:sp>
        </p:grpSp>
        <p:grpSp>
          <p:nvGrpSpPr>
            <p:cNvPr id="962" name="Group 961">
              <a:extLst>
                <a:ext uri="{FF2B5EF4-FFF2-40B4-BE49-F238E27FC236}">
                  <a16:creationId xmlns:a16="http://schemas.microsoft.com/office/drawing/2014/main" id="{046CE7F8-702C-37E3-50E2-344431242001}"/>
                </a:ext>
              </a:extLst>
            </p:cNvPr>
            <p:cNvGrpSpPr/>
            <p:nvPr/>
          </p:nvGrpSpPr>
          <p:grpSpPr>
            <a:xfrm>
              <a:off x="7464000" y="3429000"/>
              <a:ext cx="3024000" cy="3024001"/>
              <a:chOff x="8832000" y="548999"/>
              <a:chExt cx="3024000" cy="3024001"/>
            </a:xfrm>
          </p:grpSpPr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028AD0DA-803F-7E5C-5569-A50BC5841172}"/>
                  </a:ext>
                </a:extLst>
              </p:cNvPr>
              <p:cNvSpPr/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56</a:t>
                </a:r>
              </a:p>
            </p:txBody>
          </p:sp>
          <p:sp>
            <p:nvSpPr>
              <p:cNvPr id="981" name="Rectangle 980">
                <a:extLst>
                  <a:ext uri="{FF2B5EF4-FFF2-40B4-BE49-F238E27FC236}">
                    <a16:creationId xmlns:a16="http://schemas.microsoft.com/office/drawing/2014/main" id="{A2302B1E-9383-C984-0F68-68148210C01F}"/>
                  </a:ext>
                </a:extLst>
              </p:cNvPr>
              <p:cNvSpPr/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82" name="Rectangle 981">
                <a:extLst>
                  <a:ext uri="{FF2B5EF4-FFF2-40B4-BE49-F238E27FC236}">
                    <a16:creationId xmlns:a16="http://schemas.microsoft.com/office/drawing/2014/main" id="{D0206C04-1F87-1284-EB8A-557505E14E58}"/>
                  </a:ext>
                </a:extLst>
              </p:cNvPr>
              <p:cNvSpPr/>
              <p:nvPr/>
            </p:nvSpPr>
            <p:spPr>
              <a:xfrm>
                <a:off x="8832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83" name="Rectangle 982">
                <a:extLst>
                  <a:ext uri="{FF2B5EF4-FFF2-40B4-BE49-F238E27FC236}">
                    <a16:creationId xmlns:a16="http://schemas.microsoft.com/office/drawing/2014/main" id="{83735B24-7465-F0E9-C79E-C6940E4173CE}"/>
                  </a:ext>
                </a:extLst>
              </p:cNvPr>
              <p:cNvSpPr/>
              <p:nvPr/>
            </p:nvSpPr>
            <p:spPr>
              <a:xfrm>
                <a:off x="9336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84" name="Rectangle 983">
                <a:extLst>
                  <a:ext uri="{FF2B5EF4-FFF2-40B4-BE49-F238E27FC236}">
                    <a16:creationId xmlns:a16="http://schemas.microsoft.com/office/drawing/2014/main" id="{F1652959-7A2B-9CD9-3513-D8BBD02A7FA5}"/>
                  </a:ext>
                </a:extLst>
              </p:cNvPr>
              <p:cNvSpPr/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85" name="Rectangle 984">
                <a:extLst>
                  <a:ext uri="{FF2B5EF4-FFF2-40B4-BE49-F238E27FC236}">
                    <a16:creationId xmlns:a16="http://schemas.microsoft.com/office/drawing/2014/main" id="{8E119157-A0E9-C2B2-81FC-378DBBF87666}"/>
                  </a:ext>
                </a:extLst>
              </p:cNvPr>
              <p:cNvSpPr/>
              <p:nvPr/>
            </p:nvSpPr>
            <p:spPr>
              <a:xfrm>
                <a:off x="9840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86" name="Rectangle 985">
                <a:extLst>
                  <a:ext uri="{FF2B5EF4-FFF2-40B4-BE49-F238E27FC236}">
                    <a16:creationId xmlns:a16="http://schemas.microsoft.com/office/drawing/2014/main" id="{C8D70380-AC01-435D-673B-EBCF611B9C5A}"/>
                  </a:ext>
                </a:extLst>
              </p:cNvPr>
              <p:cNvSpPr/>
              <p:nvPr/>
            </p:nvSpPr>
            <p:spPr>
              <a:xfrm>
                <a:off x="883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87" name="Rectangle 986">
                <a:extLst>
                  <a:ext uri="{FF2B5EF4-FFF2-40B4-BE49-F238E27FC236}">
                    <a16:creationId xmlns:a16="http://schemas.microsoft.com/office/drawing/2014/main" id="{2015599D-FEC7-2021-6F10-E9FD82084088}"/>
                  </a:ext>
                </a:extLst>
              </p:cNvPr>
              <p:cNvSpPr/>
              <p:nvPr/>
            </p:nvSpPr>
            <p:spPr>
              <a:xfrm>
                <a:off x="9336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88" name="Rectangle 987">
                <a:extLst>
                  <a:ext uri="{FF2B5EF4-FFF2-40B4-BE49-F238E27FC236}">
                    <a16:creationId xmlns:a16="http://schemas.microsoft.com/office/drawing/2014/main" id="{A42865E4-16BA-8EE5-8388-9037FEF9B8D5}"/>
                  </a:ext>
                </a:extLst>
              </p:cNvPr>
              <p:cNvSpPr/>
              <p:nvPr/>
            </p:nvSpPr>
            <p:spPr>
              <a:xfrm>
                <a:off x="9840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89" name="Rectangle 988">
                <a:extLst>
                  <a:ext uri="{FF2B5EF4-FFF2-40B4-BE49-F238E27FC236}">
                    <a16:creationId xmlns:a16="http://schemas.microsoft.com/office/drawing/2014/main" id="{6274C526-B0C9-C6B1-475C-F1DD5E2B8DEB}"/>
                  </a:ext>
                </a:extLst>
              </p:cNvPr>
              <p:cNvSpPr/>
              <p:nvPr/>
            </p:nvSpPr>
            <p:spPr>
              <a:xfrm>
                <a:off x="883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0" name="Rectangle 989">
                <a:extLst>
                  <a:ext uri="{FF2B5EF4-FFF2-40B4-BE49-F238E27FC236}">
                    <a16:creationId xmlns:a16="http://schemas.microsoft.com/office/drawing/2014/main" id="{FBE59AB7-FC40-16F6-E8F4-506F97F8B640}"/>
                  </a:ext>
                </a:extLst>
              </p:cNvPr>
              <p:cNvSpPr/>
              <p:nvPr/>
            </p:nvSpPr>
            <p:spPr>
              <a:xfrm>
                <a:off x="9336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8C76C5AB-444A-266A-DF0A-90B01E627A26}"/>
                  </a:ext>
                </a:extLst>
              </p:cNvPr>
              <p:cNvSpPr/>
              <p:nvPr/>
            </p:nvSpPr>
            <p:spPr>
              <a:xfrm>
                <a:off x="8832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2" name="Rectangle 991">
                <a:extLst>
                  <a:ext uri="{FF2B5EF4-FFF2-40B4-BE49-F238E27FC236}">
                    <a16:creationId xmlns:a16="http://schemas.microsoft.com/office/drawing/2014/main" id="{D9BFEF5B-3758-D2E7-53E7-C5C242DC4AA2}"/>
                  </a:ext>
                </a:extLst>
              </p:cNvPr>
              <p:cNvSpPr/>
              <p:nvPr/>
            </p:nvSpPr>
            <p:spPr>
              <a:xfrm>
                <a:off x="9336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3" name="Rectangle 992">
                <a:extLst>
                  <a:ext uri="{FF2B5EF4-FFF2-40B4-BE49-F238E27FC236}">
                    <a16:creationId xmlns:a16="http://schemas.microsoft.com/office/drawing/2014/main" id="{8C733AED-1490-17E4-F16F-D5AA437A25F6}"/>
                  </a:ext>
                </a:extLst>
              </p:cNvPr>
              <p:cNvSpPr/>
              <p:nvPr/>
            </p:nvSpPr>
            <p:spPr>
              <a:xfrm>
                <a:off x="9840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4" name="Rectangle 993">
                <a:extLst>
                  <a:ext uri="{FF2B5EF4-FFF2-40B4-BE49-F238E27FC236}">
                    <a16:creationId xmlns:a16="http://schemas.microsoft.com/office/drawing/2014/main" id="{CAC0DBA0-4A23-E33B-F134-B0029F27D822}"/>
                  </a:ext>
                </a:extLst>
              </p:cNvPr>
              <p:cNvSpPr/>
              <p:nvPr/>
            </p:nvSpPr>
            <p:spPr>
              <a:xfrm>
                <a:off x="9840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5" name="Rectangle 994">
                <a:extLst>
                  <a:ext uri="{FF2B5EF4-FFF2-40B4-BE49-F238E27FC236}">
                    <a16:creationId xmlns:a16="http://schemas.microsoft.com/office/drawing/2014/main" id="{DFA1C58A-F6A2-4887-D446-364AB2E6C243}"/>
                  </a:ext>
                </a:extLst>
              </p:cNvPr>
              <p:cNvSpPr/>
              <p:nvPr/>
            </p:nvSpPr>
            <p:spPr>
              <a:xfrm>
                <a:off x="883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6" name="Rectangle 995">
                <a:extLst>
                  <a:ext uri="{FF2B5EF4-FFF2-40B4-BE49-F238E27FC236}">
                    <a16:creationId xmlns:a16="http://schemas.microsoft.com/office/drawing/2014/main" id="{981DF3CC-1AA2-91D5-5438-9C306E98BA55}"/>
                  </a:ext>
                </a:extLst>
              </p:cNvPr>
              <p:cNvSpPr/>
              <p:nvPr/>
            </p:nvSpPr>
            <p:spPr>
              <a:xfrm>
                <a:off x="9336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66E58F72-792B-84FE-3DF1-0E892651E43F}"/>
                  </a:ext>
                </a:extLst>
              </p:cNvPr>
              <p:cNvSpPr/>
              <p:nvPr/>
            </p:nvSpPr>
            <p:spPr>
              <a:xfrm>
                <a:off x="9840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8" name="Rectangle 997">
                <a:extLst>
                  <a:ext uri="{FF2B5EF4-FFF2-40B4-BE49-F238E27FC236}">
                    <a16:creationId xmlns:a16="http://schemas.microsoft.com/office/drawing/2014/main" id="{044AF90B-CE71-DD33-416D-D77B28CEFBA0}"/>
                  </a:ext>
                </a:extLst>
              </p:cNvPr>
              <p:cNvSpPr/>
              <p:nvPr/>
            </p:nvSpPr>
            <p:spPr>
              <a:xfrm>
                <a:off x="10344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999" name="Rectangle 998">
                <a:extLst>
                  <a:ext uri="{FF2B5EF4-FFF2-40B4-BE49-F238E27FC236}">
                    <a16:creationId xmlns:a16="http://schemas.microsoft.com/office/drawing/2014/main" id="{6AA07F18-D158-5626-5519-C173568297CA}"/>
                  </a:ext>
                </a:extLst>
              </p:cNvPr>
              <p:cNvSpPr/>
              <p:nvPr/>
            </p:nvSpPr>
            <p:spPr>
              <a:xfrm>
                <a:off x="10848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41D35BDC-A1AB-E402-E08B-E617DE1E9300}"/>
                  </a:ext>
                </a:extLst>
              </p:cNvPr>
              <p:cNvSpPr/>
              <p:nvPr/>
            </p:nvSpPr>
            <p:spPr>
              <a:xfrm>
                <a:off x="10344000" y="1052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1" name="Rectangle 1000">
                <a:extLst>
                  <a:ext uri="{FF2B5EF4-FFF2-40B4-BE49-F238E27FC236}">
                    <a16:creationId xmlns:a16="http://schemas.microsoft.com/office/drawing/2014/main" id="{A5EC1673-DC69-A533-D2E7-CCDF381B791A}"/>
                  </a:ext>
                </a:extLst>
              </p:cNvPr>
              <p:cNvSpPr/>
              <p:nvPr/>
            </p:nvSpPr>
            <p:spPr>
              <a:xfrm>
                <a:off x="10848000" y="1053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2" name="Rectangle 1001">
                <a:extLst>
                  <a:ext uri="{FF2B5EF4-FFF2-40B4-BE49-F238E27FC236}">
                    <a16:creationId xmlns:a16="http://schemas.microsoft.com/office/drawing/2014/main" id="{1A1BFD51-B1F0-96ED-9160-8E0E7C08D41B}"/>
                  </a:ext>
                </a:extLst>
              </p:cNvPr>
              <p:cNvSpPr/>
              <p:nvPr/>
            </p:nvSpPr>
            <p:spPr>
              <a:xfrm>
                <a:off x="11352000" y="54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3" name="Rectangle 1002">
                <a:extLst>
                  <a:ext uri="{FF2B5EF4-FFF2-40B4-BE49-F238E27FC236}">
                    <a16:creationId xmlns:a16="http://schemas.microsoft.com/office/drawing/2014/main" id="{0CE5D7E7-BCB0-65BF-28B1-8646A12F9EFA}"/>
                  </a:ext>
                </a:extLst>
              </p:cNvPr>
              <p:cNvSpPr/>
              <p:nvPr/>
            </p:nvSpPr>
            <p:spPr>
              <a:xfrm>
                <a:off x="11352000" y="1052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4" name="Rectangle 1003">
                <a:extLst>
                  <a:ext uri="{FF2B5EF4-FFF2-40B4-BE49-F238E27FC236}">
                    <a16:creationId xmlns:a16="http://schemas.microsoft.com/office/drawing/2014/main" id="{F0936350-6F06-8DA5-CAA0-5D24848B3294}"/>
                  </a:ext>
                </a:extLst>
              </p:cNvPr>
              <p:cNvSpPr/>
              <p:nvPr/>
            </p:nvSpPr>
            <p:spPr>
              <a:xfrm>
                <a:off x="10344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5" name="Rectangle 1004">
                <a:extLst>
                  <a:ext uri="{FF2B5EF4-FFF2-40B4-BE49-F238E27FC236}">
                    <a16:creationId xmlns:a16="http://schemas.microsoft.com/office/drawing/2014/main" id="{19A0A735-826F-D2C4-7985-FF1B72647E92}"/>
                  </a:ext>
                </a:extLst>
              </p:cNvPr>
              <p:cNvSpPr/>
              <p:nvPr/>
            </p:nvSpPr>
            <p:spPr>
              <a:xfrm>
                <a:off x="10848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6" name="Rectangle 1005">
                <a:extLst>
                  <a:ext uri="{FF2B5EF4-FFF2-40B4-BE49-F238E27FC236}">
                    <a16:creationId xmlns:a16="http://schemas.microsoft.com/office/drawing/2014/main" id="{F6DA4F11-AD21-FD0A-561D-6A83F45CCF3A}"/>
                  </a:ext>
                </a:extLst>
              </p:cNvPr>
              <p:cNvSpPr/>
              <p:nvPr/>
            </p:nvSpPr>
            <p:spPr>
              <a:xfrm>
                <a:off x="11352000" y="1556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7" name="Rectangle 1006">
                <a:extLst>
                  <a:ext uri="{FF2B5EF4-FFF2-40B4-BE49-F238E27FC236}">
                    <a16:creationId xmlns:a16="http://schemas.microsoft.com/office/drawing/2014/main" id="{4DA3CB1B-4623-E7EA-FD94-E062EB31EC72}"/>
                  </a:ext>
                </a:extLst>
              </p:cNvPr>
              <p:cNvSpPr/>
              <p:nvPr/>
            </p:nvSpPr>
            <p:spPr>
              <a:xfrm>
                <a:off x="10344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8" name="Rectangle 1007">
                <a:extLst>
                  <a:ext uri="{FF2B5EF4-FFF2-40B4-BE49-F238E27FC236}">
                    <a16:creationId xmlns:a16="http://schemas.microsoft.com/office/drawing/2014/main" id="{44AA36C4-DE2F-3207-AF45-E5D3FC09538F}"/>
                  </a:ext>
                </a:extLst>
              </p:cNvPr>
              <p:cNvSpPr/>
              <p:nvPr/>
            </p:nvSpPr>
            <p:spPr>
              <a:xfrm>
                <a:off x="10848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09" name="Rectangle 1008">
                <a:extLst>
                  <a:ext uri="{FF2B5EF4-FFF2-40B4-BE49-F238E27FC236}">
                    <a16:creationId xmlns:a16="http://schemas.microsoft.com/office/drawing/2014/main" id="{0BCE1A3E-5374-51BD-A4E9-1700DD249E77}"/>
                  </a:ext>
                </a:extLst>
              </p:cNvPr>
              <p:cNvSpPr/>
              <p:nvPr/>
            </p:nvSpPr>
            <p:spPr>
              <a:xfrm>
                <a:off x="10344000" y="2564999"/>
                <a:ext cx="504000" cy="503999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7C5E4ACF-7E73-F85C-8EBD-9A65DE28DAD0}"/>
                  </a:ext>
                </a:extLst>
              </p:cNvPr>
              <p:cNvSpPr/>
              <p:nvPr/>
            </p:nvSpPr>
            <p:spPr>
              <a:xfrm>
                <a:off x="10848000" y="2565000"/>
                <a:ext cx="504000" cy="503998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132C42EB-2BCF-AE64-46F7-A1C254470AA4}"/>
                  </a:ext>
                </a:extLst>
              </p:cNvPr>
              <p:cNvSpPr/>
              <p:nvPr/>
            </p:nvSpPr>
            <p:spPr>
              <a:xfrm>
                <a:off x="11352000" y="2060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C13E8A7F-D401-67DA-84E8-FE3179F88746}"/>
                  </a:ext>
                </a:extLst>
              </p:cNvPr>
              <p:cNvSpPr/>
              <p:nvPr/>
            </p:nvSpPr>
            <p:spPr>
              <a:xfrm>
                <a:off x="11352000" y="2564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19B3DFB6-D683-17C9-6667-193256614507}"/>
                  </a:ext>
                </a:extLst>
              </p:cNvPr>
              <p:cNvSpPr/>
              <p:nvPr/>
            </p:nvSpPr>
            <p:spPr>
              <a:xfrm>
                <a:off x="10344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EBCB8E77-FCE3-B5D9-B96E-AD46F8EDC9D4}"/>
                  </a:ext>
                </a:extLst>
              </p:cNvPr>
              <p:cNvSpPr/>
              <p:nvPr/>
            </p:nvSpPr>
            <p:spPr>
              <a:xfrm>
                <a:off x="10848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BEB18950-5FE5-6363-0354-B69390DD4E7D}"/>
                  </a:ext>
                </a:extLst>
              </p:cNvPr>
              <p:cNvSpPr/>
              <p:nvPr/>
            </p:nvSpPr>
            <p:spPr>
              <a:xfrm>
                <a:off x="11352000" y="3068999"/>
                <a:ext cx="504000" cy="504001"/>
              </a:xfrm>
              <a:prstGeom prst="rect">
                <a:avLst/>
              </a:prstGeom>
              <a:solidFill>
                <a:srgbClr val="1E9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</p:grpSp>
        <p:cxnSp>
          <p:nvCxnSpPr>
            <p:cNvPr id="963" name="Straight Connector 962">
              <a:extLst>
                <a:ext uri="{FF2B5EF4-FFF2-40B4-BE49-F238E27FC236}">
                  <a16:creationId xmlns:a16="http://schemas.microsoft.com/office/drawing/2014/main" id="{FB525D18-3850-DC6B-2969-B41D53DCBC41}"/>
                </a:ext>
              </a:extLst>
            </p:cNvPr>
            <p:cNvCxnSpPr>
              <a:cxnSpLocks/>
            </p:cNvCxnSpPr>
            <p:nvPr/>
          </p:nvCxnSpPr>
          <p:spPr>
            <a:xfrm>
              <a:off x="1920000" y="405000"/>
              <a:ext cx="3528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Connector 963">
              <a:extLst>
                <a:ext uri="{FF2B5EF4-FFF2-40B4-BE49-F238E27FC236}">
                  <a16:creationId xmlns:a16="http://schemas.microsoft.com/office/drawing/2014/main" id="{69099E0A-8DBC-7A95-C7E8-A40EE0012E54}"/>
                </a:ext>
              </a:extLst>
            </p:cNvPr>
            <p:cNvCxnSpPr>
              <a:cxnSpLocks/>
            </p:cNvCxnSpPr>
            <p:nvPr/>
          </p:nvCxnSpPr>
          <p:spPr>
            <a:xfrm>
              <a:off x="1957991" y="909001"/>
              <a:ext cx="3490004" cy="1506965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Connector 964">
              <a:extLst>
                <a:ext uri="{FF2B5EF4-FFF2-40B4-BE49-F238E27FC236}">
                  <a16:creationId xmlns:a16="http://schemas.microsoft.com/office/drawing/2014/main" id="{45B2F307-D1B6-5D74-319D-E67622979B54}"/>
                </a:ext>
              </a:extLst>
            </p:cNvPr>
            <p:cNvCxnSpPr>
              <a:cxnSpLocks/>
              <a:stCxn id="1052" idx="2"/>
            </p:cNvCxnSpPr>
            <p:nvPr/>
          </p:nvCxnSpPr>
          <p:spPr>
            <a:xfrm>
              <a:off x="3529277" y="949539"/>
              <a:ext cx="3395376" cy="1456643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Straight Connector 965">
              <a:extLst>
                <a:ext uri="{FF2B5EF4-FFF2-40B4-BE49-F238E27FC236}">
                  <a16:creationId xmlns:a16="http://schemas.microsoft.com/office/drawing/2014/main" id="{A5715E3C-BCBB-25F0-714E-B2ED07488FCF}"/>
                </a:ext>
              </a:extLst>
            </p:cNvPr>
            <p:cNvCxnSpPr>
              <a:cxnSpLocks/>
            </p:cNvCxnSpPr>
            <p:nvPr/>
          </p:nvCxnSpPr>
          <p:spPr>
            <a:xfrm>
              <a:off x="3432000" y="405000"/>
              <a:ext cx="3528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7" name="Group 966">
              <a:extLst>
                <a:ext uri="{FF2B5EF4-FFF2-40B4-BE49-F238E27FC236}">
                  <a16:creationId xmlns:a16="http://schemas.microsoft.com/office/drawing/2014/main" id="{A423E077-0855-E10F-A0CD-C62F3A2B3A32}"/>
                </a:ext>
              </a:extLst>
            </p:cNvPr>
            <p:cNvGrpSpPr/>
            <p:nvPr/>
          </p:nvGrpSpPr>
          <p:grpSpPr>
            <a:xfrm>
              <a:off x="5448000" y="1917000"/>
              <a:ext cx="1512000" cy="504001"/>
              <a:chOff x="8832000" y="548999"/>
              <a:chExt cx="1512000" cy="50400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3B95046F-699A-238F-B887-E14B1335B8A9}"/>
                  </a:ext>
                </a:extLst>
              </p:cNvPr>
              <p:cNvSpPr/>
              <p:nvPr/>
            </p:nvSpPr>
            <p:spPr>
              <a:xfrm>
                <a:off x="8832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2</a:t>
                </a:r>
              </a:p>
            </p:txBody>
          </p:sp>
          <p:sp>
            <p:nvSpPr>
              <p:cNvPr id="972" name="Rectangle 971">
                <a:extLst>
                  <a:ext uri="{FF2B5EF4-FFF2-40B4-BE49-F238E27FC236}">
                    <a16:creationId xmlns:a16="http://schemas.microsoft.com/office/drawing/2014/main" id="{B18F2144-FF14-7938-6E70-636E7DCB0D4E}"/>
                  </a:ext>
                </a:extLst>
              </p:cNvPr>
              <p:cNvSpPr/>
              <p:nvPr/>
            </p:nvSpPr>
            <p:spPr>
              <a:xfrm>
                <a:off x="9336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3</a:t>
                </a:r>
              </a:p>
            </p:txBody>
          </p:sp>
          <p:sp>
            <p:nvSpPr>
              <p:cNvPr id="975" name="Rectangle 974">
                <a:extLst>
                  <a:ext uri="{FF2B5EF4-FFF2-40B4-BE49-F238E27FC236}">
                    <a16:creationId xmlns:a16="http://schemas.microsoft.com/office/drawing/2014/main" id="{886A3566-B33B-77F1-F32C-026B046B54E7}"/>
                  </a:ext>
                </a:extLst>
              </p:cNvPr>
              <p:cNvSpPr/>
              <p:nvPr/>
            </p:nvSpPr>
            <p:spPr>
              <a:xfrm>
                <a:off x="9840000" y="548999"/>
                <a:ext cx="504000" cy="504001"/>
              </a:xfrm>
              <a:prstGeom prst="rect">
                <a:avLst/>
              </a:prstGeom>
              <a:solidFill>
                <a:srgbClr val="309F6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0</a:t>
                </a:r>
              </a:p>
            </p:txBody>
          </p:sp>
        </p:grpSp>
        <p:cxnSp>
          <p:nvCxnSpPr>
            <p:cNvPr id="968" name="Straight Connector 967">
              <a:extLst>
                <a:ext uri="{FF2B5EF4-FFF2-40B4-BE49-F238E27FC236}">
                  <a16:creationId xmlns:a16="http://schemas.microsoft.com/office/drawing/2014/main" id="{BED0A3C6-9263-7A12-4C9C-AC95E7669686}"/>
                </a:ext>
              </a:extLst>
            </p:cNvPr>
            <p:cNvCxnSpPr>
              <a:cxnSpLocks/>
            </p:cNvCxnSpPr>
            <p:nvPr/>
          </p:nvCxnSpPr>
          <p:spPr>
            <a:xfrm>
              <a:off x="5448000" y="1917000"/>
              <a:ext cx="2016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Straight Connector 968">
              <a:extLst>
                <a:ext uri="{FF2B5EF4-FFF2-40B4-BE49-F238E27FC236}">
                  <a16:creationId xmlns:a16="http://schemas.microsoft.com/office/drawing/2014/main" id="{3C841C1B-4A36-ED85-1DB8-A5E7F8387A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0000" y="1917000"/>
              <a:ext cx="1008000" cy="1512000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Connector 969">
              <a:extLst>
                <a:ext uri="{FF2B5EF4-FFF2-40B4-BE49-F238E27FC236}">
                  <a16:creationId xmlns:a16="http://schemas.microsoft.com/office/drawing/2014/main" id="{6C5D630B-A648-D5B8-42D6-B6763CCEE5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7997" y="2415966"/>
              <a:ext cx="2016003" cy="1517035"/>
            </a:xfrm>
            <a:prstGeom prst="line">
              <a:avLst/>
            </a:prstGeom>
            <a:ln>
              <a:solidFill>
                <a:srgbClr val="282C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TextBox 1051">
            <a:extLst>
              <a:ext uri="{FF2B5EF4-FFF2-40B4-BE49-F238E27FC236}">
                <a16:creationId xmlns:a16="http://schemas.microsoft.com/office/drawing/2014/main" id="{2EBB6535-7233-5137-E161-AB90222D0571}"/>
              </a:ext>
            </a:extLst>
          </p:cNvPr>
          <p:cNvSpPr txBox="1"/>
          <p:nvPr/>
        </p:nvSpPr>
        <p:spPr>
          <a:xfrm>
            <a:off x="355245" y="2105730"/>
            <a:ext cx="1901489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Score Matrix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28689481-2A0F-4FB6-3AC8-C2C24018FE8D}"/>
              </a:ext>
            </a:extLst>
          </p:cNvPr>
          <p:cNvSpPr txBox="1"/>
          <p:nvPr/>
        </p:nvSpPr>
        <p:spPr>
          <a:xfrm>
            <a:off x="3701305" y="3543551"/>
            <a:ext cx="2055988" cy="369332"/>
          </a:xfrm>
          <a:prstGeom prst="rect">
            <a:avLst/>
          </a:prstGeom>
          <a:solidFill>
            <a:schemeClr val="bg1"/>
          </a:solidFill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Expected Value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256FC4C8-395F-E797-58DE-48801CDE4A7C}"/>
              </a:ext>
            </a:extLst>
          </p:cNvPr>
          <p:cNvSpPr txBox="1"/>
          <p:nvPr/>
        </p:nvSpPr>
        <p:spPr>
          <a:xfrm>
            <a:off x="2490689" y="2769519"/>
            <a:ext cx="1798277" cy="369332"/>
          </a:xfrm>
          <a:prstGeom prst="rect">
            <a:avLst/>
          </a:prstGeom>
          <a:solidFill>
            <a:schemeClr val="bg1"/>
          </a:solidFill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Skill Kernel</a:t>
            </a:r>
          </a:p>
        </p:txBody>
      </p:sp>
    </p:spTree>
    <p:extLst>
      <p:ext uri="{BB962C8B-B14F-4D97-AF65-F5344CB8AC3E}">
        <p14:creationId xmlns:p14="http://schemas.microsoft.com/office/powerpoint/2010/main" val="94242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" grpId="0" animBg="1"/>
      <p:bldP spid="1052" grpId="0"/>
      <p:bldP spid="1053" grpId="0" animBg="1"/>
      <p:bldP spid="10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970E-0A44-4570-FD9C-E7A32EFE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Value</a:t>
            </a:r>
          </a:p>
        </p:txBody>
      </p:sp>
      <p:pic>
        <p:nvPicPr>
          <p:cNvPr id="6" name="show">
            <a:hlinkClick r:id="" action="ppaction://media"/>
            <a:extLst>
              <a:ext uri="{FF2B5EF4-FFF2-40B4-BE49-F238E27FC236}">
                <a16:creationId xmlns:a16="http://schemas.microsoft.com/office/drawing/2014/main" id="{EDDCE32B-C594-D207-612D-0F9A29FF4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4079379" cy="43491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F401C-0A3A-56CB-8353-0764CFE5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Circular normal distribution with standard deviation ranging from 1mm to 101mm.</a:t>
            </a:r>
          </a:p>
          <a:p>
            <a:pPr marL="0" indent="0">
              <a:buNone/>
            </a:pPr>
            <a:r>
              <a:rPr lang="en-GB" sz="2400" dirty="0"/>
              <a:t>Location that maximises expected score.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9689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4DB9-CD11-4039-DF27-46D845A8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5605-01EA-8E3A-C1BF-93685A14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of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1D23D-F181-14D8-EDB8-99ED6A4AB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interesting when checking out</a:t>
            </a:r>
          </a:p>
        </p:txBody>
      </p:sp>
    </p:spTree>
    <p:extLst>
      <p:ext uri="{BB962C8B-B14F-4D97-AF65-F5344CB8AC3E}">
        <p14:creationId xmlns:p14="http://schemas.microsoft.com/office/powerpoint/2010/main" val="221843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789E-F9B7-3822-453D-7197009B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D5C20-A47A-D493-A91F-02FBE815F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Correctly identify individual darts.</a:t>
            </a:r>
          </a:p>
          <a:p>
            <a:pPr marL="0" indent="0">
              <a:buNone/>
            </a:pPr>
            <a:r>
              <a:rPr lang="en-GB" dirty="0"/>
              <a:t>Dataset</a:t>
            </a:r>
          </a:p>
          <a:p>
            <a:pPr marL="0" indent="0">
              <a:buNone/>
            </a:pPr>
            <a:r>
              <a:rPr lang="en-GB" dirty="0"/>
              <a:t>Multiple darts? Closely grouped?</a:t>
            </a:r>
          </a:p>
        </p:txBody>
      </p:sp>
    </p:spTree>
    <p:extLst>
      <p:ext uri="{BB962C8B-B14F-4D97-AF65-F5344CB8AC3E}">
        <p14:creationId xmlns:p14="http://schemas.microsoft.com/office/powerpoint/2010/main" val="3326643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73F56-3352-1F7A-7E71-571C2AD71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15D6-292F-1A36-3AD8-10F6AE35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6390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37E8B-F1F2-5244-DC39-CE7BC12A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1576-0A5D-4BA3-DEFC-37A90A2B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3465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9860C-BB52-5A3A-58B9-D16436E5A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D44A-5306-3682-C2B2-40E3E231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5316-DA00-B4A1-0B3E-183D7F47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Create a system that can use automatic dart detection as a method for applying the theoretical studies of strategy optimisation. </a:t>
            </a:r>
          </a:p>
        </p:txBody>
      </p:sp>
    </p:spTree>
    <p:extLst>
      <p:ext uri="{BB962C8B-B14F-4D97-AF65-F5344CB8AC3E}">
        <p14:creationId xmlns:p14="http://schemas.microsoft.com/office/powerpoint/2010/main" val="215557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A349E-8356-D039-2752-E9A28D9A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09A2-84F9-083C-14F6-C59410C7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8737E-0EE6-F485-EB25-2E34C2DA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Python</a:t>
            </a:r>
          </a:p>
          <a:p>
            <a:pPr marL="0" indent="0">
              <a:buNone/>
            </a:pPr>
            <a:r>
              <a:rPr lang="en-GB" dirty="0"/>
              <a:t>Flask</a:t>
            </a:r>
          </a:p>
          <a:p>
            <a:pPr marL="0" indent="0">
              <a:buNone/>
            </a:pPr>
            <a:r>
              <a:rPr lang="en-GB" dirty="0"/>
              <a:t>3 Cameras</a:t>
            </a:r>
          </a:p>
          <a:p>
            <a:pPr marL="0" indent="0">
              <a:buNone/>
            </a:pPr>
            <a:r>
              <a:rPr lang="en-GB" dirty="0"/>
              <a:t>3D printed parts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9EC6C13-8D07-1D4B-600D-43CDCC0BA0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6107217"/>
                  </p:ext>
                </p:extLst>
              </p:nvPr>
            </p:nvGraphicFramePr>
            <p:xfrm rot="4500000">
              <a:off x="8237792" y="2542312"/>
              <a:ext cx="4536457" cy="3375779"/>
            </p:xfrm>
            <a:graphic>
              <a:graphicData uri="http://schemas.microsoft.com/office/drawing/2017/model3d">
                <am3d:model3d r:embed="rId2">
                  <am3d:spPr>
                    <a:xfrm rot="4500000">
                      <a:off x="0" y="0"/>
                      <a:ext cx="4536457" cy="3375779"/>
                    </a:xfrm>
                    <a:prstGeom prst="rect">
                      <a:avLst/>
                    </a:prstGeom>
                  </am3d:spPr>
                  <am3d:camera>
                    <am3d:pos x="0" y="0" z="606742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11" d="1000000"/>
                    <am3d:preTrans dx="-50000053" dy="-10361771" dz="56062326"/>
                    <am3d:scale>
                      <am3d:sx n="1000000" d="1000000"/>
                      <am3d:sy n="1000000" d="1000000"/>
                      <am3d:sz n="1000000" d="1000000"/>
                    </am3d:scale>
                    <am3d:rot ax="6371500" ay="-2363102" az="39246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50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9EC6C13-8D07-1D4B-600D-43CDCC0BA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500000">
                <a:off x="8237792" y="2542312"/>
                <a:ext cx="4536457" cy="33757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67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art board with numbers and a black background&#10;&#10;Description automatically generated">
            <a:extLst>
              <a:ext uri="{FF2B5EF4-FFF2-40B4-BE49-F238E27FC236}">
                <a16:creationId xmlns:a16="http://schemas.microsoft.com/office/drawing/2014/main" id="{26F7F425-532F-EAAB-CDAC-4F5A650D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464105"/>
            <a:ext cx="3816975" cy="3589680"/>
          </a:xfrm>
          <a:prstGeom prst="rect">
            <a:avLst/>
          </a:prstGeom>
        </p:spPr>
      </p:pic>
      <p:pic>
        <p:nvPicPr>
          <p:cNvPr id="5" name="Picture 4" descr="A dart board with numbers and a black background&#10;&#10;Description automatically generated">
            <a:extLst>
              <a:ext uri="{FF2B5EF4-FFF2-40B4-BE49-F238E27FC236}">
                <a16:creationId xmlns:a16="http://schemas.microsoft.com/office/drawing/2014/main" id="{CCCDE296-46F3-0FBD-1A2F-5F068697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462649"/>
            <a:ext cx="3816974" cy="359113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3938BCB-659D-7849-E061-F598A1741B8B}"/>
              </a:ext>
            </a:extLst>
          </p:cNvPr>
          <p:cNvGrpSpPr/>
          <p:nvPr/>
        </p:nvGrpSpPr>
        <p:grpSpPr>
          <a:xfrm>
            <a:off x="838195" y="1824169"/>
            <a:ext cx="4512928" cy="4229616"/>
            <a:chOff x="5555926" y="229824"/>
            <a:chExt cx="4512928" cy="4229616"/>
          </a:xfrm>
        </p:grpSpPr>
        <p:pic>
          <p:nvPicPr>
            <p:cNvPr id="34" name="Picture 33" descr="A dart board with numbers and a dart in center&#10;&#10;Description automatically generated">
              <a:extLst>
                <a:ext uri="{FF2B5EF4-FFF2-40B4-BE49-F238E27FC236}">
                  <a16:creationId xmlns:a16="http://schemas.microsoft.com/office/drawing/2014/main" id="{CFC10CBE-A099-3B45-C0AC-5A4DA2526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926" y="869760"/>
              <a:ext cx="3816975" cy="358968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055E867-0342-0387-A716-73C33EE892C7}"/>
                </a:ext>
              </a:extLst>
            </p:cNvPr>
            <p:cNvGrpSpPr/>
            <p:nvPr/>
          </p:nvGrpSpPr>
          <p:grpSpPr>
            <a:xfrm>
              <a:off x="7464412" y="229824"/>
              <a:ext cx="2604442" cy="1168798"/>
              <a:chOff x="3180077" y="1705424"/>
              <a:chExt cx="2604442" cy="11687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947E1F-6B47-6432-3F4E-352CB1CA6D02}"/>
                  </a:ext>
                </a:extLst>
              </p:cNvPr>
              <p:cNvSpPr txBox="1"/>
              <p:nvPr/>
            </p:nvSpPr>
            <p:spPr>
              <a:xfrm>
                <a:off x="3180077" y="1705424"/>
                <a:ext cx="2604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  <a:cs typeface="Calibri" panose="020F0502020204030204" pitchFamily="34" charset="0"/>
                  </a:rPr>
                  <a:t>Double regions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6E4BDA7-3A42-9282-3741-1040FD90F8C4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 flipH="1">
                <a:off x="3968220" y="2167089"/>
                <a:ext cx="545380" cy="707133"/>
              </a:xfrm>
              <a:prstGeom prst="straightConnector1">
                <a:avLst/>
              </a:prstGeom>
              <a:ln w="57150">
                <a:solidFill>
                  <a:schemeClr val="accent3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D60B3E-EC23-14B1-DDEB-DFFD457EBCF5}"/>
              </a:ext>
            </a:extLst>
          </p:cNvPr>
          <p:cNvGrpSpPr/>
          <p:nvPr/>
        </p:nvGrpSpPr>
        <p:grpSpPr>
          <a:xfrm>
            <a:off x="838196" y="1824169"/>
            <a:ext cx="4492464" cy="4229616"/>
            <a:chOff x="1271592" y="1705424"/>
            <a:chExt cx="4492464" cy="4229616"/>
          </a:xfrm>
        </p:grpSpPr>
        <p:pic>
          <p:nvPicPr>
            <p:cNvPr id="22" name="Picture 21" descr="A dart board with numbers and a black background&#10;&#10;Description automatically generated">
              <a:extLst>
                <a:ext uri="{FF2B5EF4-FFF2-40B4-BE49-F238E27FC236}">
                  <a16:creationId xmlns:a16="http://schemas.microsoft.com/office/drawing/2014/main" id="{B21ACEC4-C10E-4816-D0B4-52E12173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592" y="2345360"/>
              <a:ext cx="3816975" cy="358968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F8A2C1-4F13-9285-257F-E6F99194A882}"/>
                </a:ext>
              </a:extLst>
            </p:cNvPr>
            <p:cNvSpPr txBox="1"/>
            <p:nvPr/>
          </p:nvSpPr>
          <p:spPr>
            <a:xfrm>
              <a:off x="3263153" y="1705424"/>
              <a:ext cx="25009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Verdana" panose="020B060403050404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Tripple regions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E32F2-8A1F-EDB2-84BA-4B51FF40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The Dartboard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F0718-C784-1548-2FA9-907ED3CD8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586" y="939800"/>
            <a:ext cx="6023136" cy="5237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20 Segments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board is divided into sections numbered from 1 to 20, each representing a different score.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Doubles Ring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narrow ring around the outer edge of the dartboard doubles the score of the segment it is contained in.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Triples Ring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even narrower ring located inside the doubles ring triples the score of the segment it is contained in.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Inner Bullseye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smallest central circle on the dartboard, worth 50 points.</a:t>
            </a: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Outer Bullseye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larger circle surrounding the inner bullseye, worth 25 points.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70FA8-866F-0B90-8849-40674917CAF1}"/>
              </a:ext>
            </a:extLst>
          </p:cNvPr>
          <p:cNvCxnSpPr>
            <a:cxnSpLocks/>
          </p:cNvCxnSpPr>
          <p:nvPr/>
        </p:nvCxnSpPr>
        <p:spPr>
          <a:xfrm flipH="1">
            <a:off x="3227923" y="2285834"/>
            <a:ext cx="852288" cy="1105066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5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FC376-D168-26C2-B744-F31218B2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D18C-05DB-DFF0-93B6-A96AB066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The Game of Darts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5536-606A-0A38-7844-9E244F605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We are considering games following the x01 format: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game begins with a predetermined number of points, i.e., 301, 501, 701, 901, and 1101.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Objective</a:t>
            </a: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Players aim to reduce their score to exactly 0.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first player to achieve this goal wins the game.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Gameplay: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Each player takes turns throwing three darts per round.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GB" sz="1800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Scoring Rules: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Players must finish with a double to win.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Going below zero results in a "BUST," requiring players to restart from their previous round's score.</a:t>
            </a:r>
          </a:p>
        </p:txBody>
      </p:sp>
    </p:spTree>
    <p:extLst>
      <p:ext uri="{BB962C8B-B14F-4D97-AF65-F5344CB8AC3E}">
        <p14:creationId xmlns:p14="http://schemas.microsoft.com/office/powerpoint/2010/main" val="212882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4E891-BE60-2449-5911-B1BEDC75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3152-6B5E-BDAF-5963-56A65FD6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4AC2A2-34FE-60C5-90E8-ABEB51E97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44108"/>
              </p:ext>
            </p:extLst>
          </p:nvPr>
        </p:nvGraphicFramePr>
        <p:xfrm>
          <a:off x="838201" y="1690688"/>
          <a:ext cx="2987964" cy="276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264576881"/>
                    </a:ext>
                  </a:extLst>
                </a:gridCol>
                <a:gridCol w="2636809">
                  <a:extLst>
                    <a:ext uri="{9D8B030D-6E8A-4147-A177-3AD203B41FA5}">
                      <a16:colId xmlns:a16="http://schemas.microsoft.com/office/drawing/2014/main" val="3662110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Dart Detection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Dart Detection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 Dart Detection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2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End of Visit Detection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Triangulation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1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Calibration and Positioning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49763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58F50AA-D563-DF4D-68A4-E0E0665D7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911570"/>
              </p:ext>
            </p:extLst>
          </p:nvPr>
        </p:nvGraphicFramePr>
        <p:xfrm>
          <a:off x="4602018" y="1690688"/>
          <a:ext cx="2987964" cy="38506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264576881"/>
                    </a:ext>
                  </a:extLst>
                </a:gridCol>
                <a:gridCol w="2636809">
                  <a:extLst>
                    <a:ext uri="{9D8B030D-6E8A-4147-A177-3AD203B41FA5}">
                      <a16:colId xmlns:a16="http://schemas.microsoft.com/office/drawing/2014/main" val="3662110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Shot Recommendation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Standard Deviation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Skewed Deviation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2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Aiming Algorithm to Maximise Score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Aiming Algorithm to Maximise Probability of Checkout in 3 darts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1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Shot Recommendation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49763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58C21637-6A84-CA11-BF9A-CCD7B09F2C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86266"/>
              </p:ext>
            </p:extLst>
          </p:nvPr>
        </p:nvGraphicFramePr>
        <p:xfrm>
          <a:off x="8365836" y="1690688"/>
          <a:ext cx="2987964" cy="3302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264576881"/>
                    </a:ext>
                  </a:extLst>
                </a:gridCol>
                <a:gridCol w="2636809">
                  <a:extLst>
                    <a:ext uri="{9D8B030D-6E8A-4147-A177-3AD203B41FA5}">
                      <a16:colId xmlns:a16="http://schemas.microsoft.com/office/drawing/2014/main" val="3662110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General Development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Scoring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Game Play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2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Graphical Scoring Display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2D Board Representation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1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3D Board Representation</a:t>
                      </a:r>
                    </a:p>
                  </a:txBody>
                  <a:tcPr>
                    <a:solidFill>
                      <a:srgbClr val="F9D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49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7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B10D-357A-070B-41CC-AD7A0F50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60E96-CA20-BF95-7A3B-BC4048BB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Thresholding operations</a:t>
            </a:r>
          </a:p>
        </p:txBody>
      </p:sp>
      <p:pic>
        <p:nvPicPr>
          <p:cNvPr id="7" name="Content Placeholder 4" descr="A black and white image of a square with arrows&#10;&#10;Description automatically generated with medium confidence">
            <a:extLst>
              <a:ext uri="{FF2B5EF4-FFF2-40B4-BE49-F238E27FC236}">
                <a16:creationId xmlns:a16="http://schemas.microsoft.com/office/drawing/2014/main" id="{CA044E30-7E39-59E6-6674-28A1A1FF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8" y="1825625"/>
            <a:ext cx="54382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4407-5127-0BEA-375C-4CCD3296C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1A1356-9758-F3D4-56F5-66F2ED39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Positioning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067D13-B7D2-719A-E644-8F9646CA5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wish to map a point in image coordinates to a position on the board.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1F7453-122A-9A8C-3E28-7DF3FFE31640}"/>
              </a:ext>
            </a:extLst>
          </p:cNvPr>
          <p:cNvGrpSpPr/>
          <p:nvPr/>
        </p:nvGrpSpPr>
        <p:grpSpPr>
          <a:xfrm>
            <a:off x="-161762" y="3163532"/>
            <a:ext cx="4456827" cy="4944772"/>
            <a:chOff x="4168087" y="1428434"/>
            <a:chExt cx="3617597" cy="4013661"/>
          </a:xfrm>
          <a:scene3d>
            <a:camera prst="isometricTopUp"/>
            <a:lightRig rig="threePt" dir="t"/>
          </a:scene3d>
        </p:grpSpPr>
        <p:pic>
          <p:nvPicPr>
            <p:cNvPr id="3" name="Picture 2" descr="A grey circle with a blue arrow&#10;&#10;Description automatically generated">
              <a:extLst>
                <a:ext uri="{FF2B5EF4-FFF2-40B4-BE49-F238E27FC236}">
                  <a16:creationId xmlns:a16="http://schemas.microsoft.com/office/drawing/2014/main" id="{8F84251B-2FF1-32DD-BCA5-0126343E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pic>
          <p:nvPicPr>
            <p:cNvPr id="6" name="Picture 5" descr="A dart board with numbers and a red center&#10;&#10;Description automatically generated">
              <a:extLst>
                <a:ext uri="{FF2B5EF4-FFF2-40B4-BE49-F238E27FC236}">
                  <a16:creationId xmlns:a16="http://schemas.microsoft.com/office/drawing/2014/main" id="{79DC1E0E-E220-315B-49F9-02F42410A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16" y="1739316"/>
              <a:ext cx="3379368" cy="337936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20A9A0-C2B2-1AE2-F719-FD82FCE2F722}"/>
                </a:ext>
              </a:extLst>
            </p:cNvPr>
            <p:cNvCxnSpPr>
              <a:cxnSpLocks/>
            </p:cNvCxnSpPr>
            <p:nvPr/>
          </p:nvCxnSpPr>
          <p:spPr>
            <a:xfrm rot="2040000">
              <a:off x="4168087" y="4435547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98AD0C-2196-340A-8E79-3AA10E2CE58F}"/>
                </a:ext>
              </a:extLst>
            </p:cNvPr>
            <p:cNvCxnSpPr>
              <a:cxnSpLocks/>
            </p:cNvCxnSpPr>
            <p:nvPr/>
          </p:nvCxnSpPr>
          <p:spPr>
            <a:xfrm rot="-2040000">
              <a:off x="4168090" y="2434982"/>
              <a:ext cx="360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9F7D52-9648-4E8C-6DE4-C0995A2380A4}"/>
                </a:ext>
              </a:extLst>
            </p:cNvPr>
            <p:cNvCxnSpPr/>
            <p:nvPr/>
          </p:nvCxnSpPr>
          <p:spPr>
            <a:xfrm>
              <a:off x="7460355" y="1428434"/>
              <a:ext cx="0" cy="40136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123050-33B4-2C4C-89BE-C1500DD4EDD1}"/>
                </a:ext>
              </a:extLst>
            </p:cNvPr>
            <p:cNvCxnSpPr/>
            <p:nvPr/>
          </p:nvCxnSpPr>
          <p:spPr>
            <a:xfrm>
              <a:off x="4943475" y="3127375"/>
              <a:ext cx="0" cy="614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FE38416-54C0-CE2F-8334-FD11EFF2E5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6"/>
          <a:stretch/>
        </p:blipFill>
        <p:spPr>
          <a:xfrm>
            <a:off x="926041" y="2002056"/>
            <a:ext cx="4950727" cy="324018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BCE5C9-51E0-E482-20D4-745837B1F76B}"/>
              </a:ext>
            </a:extLst>
          </p:cNvPr>
          <p:cNvCxnSpPr>
            <a:cxnSpLocks/>
          </p:cNvCxnSpPr>
          <p:nvPr/>
        </p:nvCxnSpPr>
        <p:spPr>
          <a:xfrm flipV="1">
            <a:off x="809625" y="3298825"/>
            <a:ext cx="4343400" cy="3138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9B90B4-04F3-7A6F-F56D-47CD7C5B06AC}"/>
              </a:ext>
            </a:extLst>
          </p:cNvPr>
          <p:cNvCxnSpPr>
            <a:cxnSpLocks/>
          </p:cNvCxnSpPr>
          <p:nvPr/>
        </p:nvCxnSpPr>
        <p:spPr>
          <a:xfrm flipV="1">
            <a:off x="809625" y="1289050"/>
            <a:ext cx="847725" cy="514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DDBB8-D6B4-AC18-AF2B-AC3EF6AE0E0B}"/>
              </a:ext>
            </a:extLst>
          </p:cNvPr>
          <p:cNvSpPr/>
          <p:nvPr/>
        </p:nvSpPr>
        <p:spPr>
          <a:xfrm>
            <a:off x="830804" y="5762625"/>
            <a:ext cx="749099" cy="4875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3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3161</TotalTime>
  <Words>879</Words>
  <Application>Microsoft Office PowerPoint</Application>
  <PresentationFormat>Widescreen</PresentationFormat>
  <Paragraphs>288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Cambria Math</vt:lpstr>
      <vt:lpstr>Verdana</vt:lpstr>
      <vt:lpstr>Office Theme</vt:lpstr>
      <vt:lpstr>Automated Darts Scoring and Intelligent Shot Recommendation System</vt:lpstr>
      <vt:lpstr>Existing Systems</vt:lpstr>
      <vt:lpstr>Objectives</vt:lpstr>
      <vt:lpstr>Approach</vt:lpstr>
      <vt:lpstr>The Dartboard</vt:lpstr>
      <vt:lpstr>The Game of Darts</vt:lpstr>
      <vt:lpstr>Project Management</vt:lpstr>
      <vt:lpstr>Dart Detection</vt:lpstr>
      <vt:lpstr>Positioning</vt:lpstr>
      <vt:lpstr>Positioning</vt:lpstr>
      <vt:lpstr>Positioning</vt:lpstr>
      <vt:lpstr>Positioning</vt:lpstr>
      <vt:lpstr>Positioning</vt:lpstr>
      <vt:lpstr>Positioning</vt:lpstr>
      <vt:lpstr>Positioning</vt:lpstr>
      <vt:lpstr>Positioning</vt:lpstr>
      <vt:lpstr>Calculating a Player’s Skill</vt:lpstr>
      <vt:lpstr>Standard deviation</vt:lpstr>
      <vt:lpstr>Discretisation</vt:lpstr>
      <vt:lpstr>Score Matrix</vt:lpstr>
      <vt:lpstr>Calculating Expected Value</vt:lpstr>
      <vt:lpstr>Calculating Expected Value (Faster)</vt:lpstr>
      <vt:lpstr>Expected Value</vt:lpstr>
      <vt:lpstr>Probability of X</vt:lpstr>
      <vt:lpstr>Evaluation</vt:lpstr>
      <vt:lpstr>Demo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CARPENTER, ALFRED (UG)</dc:creator>
  <cp:lastModifiedBy>CARPENTER, ALFRED (UG)</cp:lastModifiedBy>
  <cp:revision>12</cp:revision>
  <dcterms:created xsi:type="dcterms:W3CDTF">2024-02-11T11:11:52Z</dcterms:created>
  <dcterms:modified xsi:type="dcterms:W3CDTF">2024-02-19T12:09:36Z</dcterms:modified>
</cp:coreProperties>
</file>